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316" r:id="rId5"/>
    <p:sldId id="258" r:id="rId6"/>
    <p:sldId id="279" r:id="rId7"/>
    <p:sldId id="281" r:id="rId8"/>
    <p:sldId id="290" r:id="rId9"/>
    <p:sldId id="291" r:id="rId10"/>
    <p:sldId id="292" r:id="rId11"/>
    <p:sldId id="293" r:id="rId12"/>
    <p:sldId id="294" r:id="rId13"/>
    <p:sldId id="317" r:id="rId14"/>
    <p:sldId id="302" r:id="rId15"/>
    <p:sldId id="318" r:id="rId16"/>
    <p:sldId id="289" r:id="rId17"/>
    <p:sldId id="296" r:id="rId18"/>
    <p:sldId id="287" r:id="rId19"/>
    <p:sldId id="297" r:id="rId20"/>
    <p:sldId id="298" r:id="rId21"/>
    <p:sldId id="305" r:id="rId22"/>
    <p:sldId id="306" r:id="rId23"/>
    <p:sldId id="307" r:id="rId24"/>
    <p:sldId id="311" r:id="rId25"/>
    <p:sldId id="300" r:id="rId26"/>
    <p:sldId id="31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ge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84"/>
    <a:srgbClr val="006AB4"/>
    <a:srgbClr val="1F1F1F"/>
    <a:srgbClr val="9FC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l Everett" userId="5971ec55-c81d-4850-a4d1-f0f8b86ec6a3" providerId="ADAL" clId="{D3F24712-06A7-45A2-A455-39EB763DB957}"/>
    <pc:docChg chg="delSld modSld">
      <pc:chgData name="Sheryl Everett" userId="5971ec55-c81d-4850-a4d1-f0f8b86ec6a3" providerId="ADAL" clId="{D3F24712-06A7-45A2-A455-39EB763DB957}" dt="2025-04-28T10:07:10.469" v="24" actId="1076"/>
      <pc:docMkLst>
        <pc:docMk/>
      </pc:docMkLst>
      <pc:sldChg chg="del">
        <pc:chgData name="Sheryl Everett" userId="5971ec55-c81d-4850-a4d1-f0f8b86ec6a3" providerId="ADAL" clId="{D3F24712-06A7-45A2-A455-39EB763DB957}" dt="2025-04-25T14:00:03.059" v="19" actId="2696"/>
        <pc:sldMkLst>
          <pc:docMk/>
          <pc:sldMk cId="3906377086" sldId="286"/>
        </pc:sldMkLst>
      </pc:sldChg>
      <pc:sldChg chg="modSp mod">
        <pc:chgData name="Sheryl Everett" userId="5971ec55-c81d-4850-a4d1-f0f8b86ec6a3" providerId="ADAL" clId="{D3F24712-06A7-45A2-A455-39EB763DB957}" dt="2025-04-25T13:59:58.229" v="18" actId="20577"/>
        <pc:sldMkLst>
          <pc:docMk/>
          <pc:sldMk cId="3457186522" sldId="296"/>
        </pc:sldMkLst>
        <pc:spChg chg="mod">
          <ac:chgData name="Sheryl Everett" userId="5971ec55-c81d-4850-a4d1-f0f8b86ec6a3" providerId="ADAL" clId="{D3F24712-06A7-45A2-A455-39EB763DB957}" dt="2025-04-25T13:59:58.229" v="18" actId="20577"/>
          <ac:spMkLst>
            <pc:docMk/>
            <pc:sldMk cId="3457186522" sldId="296"/>
            <ac:spMk id="2" creationId="{00000000-0000-0000-0000-000000000000}"/>
          </ac:spMkLst>
        </pc:spChg>
      </pc:sldChg>
      <pc:sldChg chg="del">
        <pc:chgData name="Sheryl Everett" userId="5971ec55-c81d-4850-a4d1-f0f8b86ec6a3" providerId="ADAL" clId="{D3F24712-06A7-45A2-A455-39EB763DB957}" dt="2025-04-25T14:00:46.668" v="23" actId="2696"/>
        <pc:sldMkLst>
          <pc:docMk/>
          <pc:sldMk cId="1053881948" sldId="299"/>
        </pc:sldMkLst>
      </pc:sldChg>
      <pc:sldChg chg="del">
        <pc:chgData name="Sheryl Everett" userId="5971ec55-c81d-4850-a4d1-f0f8b86ec6a3" providerId="ADAL" clId="{D3F24712-06A7-45A2-A455-39EB763DB957}" dt="2025-04-25T14:00:08.360" v="20" actId="2696"/>
        <pc:sldMkLst>
          <pc:docMk/>
          <pc:sldMk cId="1466307693" sldId="301"/>
        </pc:sldMkLst>
      </pc:sldChg>
      <pc:sldChg chg="del">
        <pc:chgData name="Sheryl Everett" userId="5971ec55-c81d-4850-a4d1-f0f8b86ec6a3" providerId="ADAL" clId="{D3F24712-06A7-45A2-A455-39EB763DB957}" dt="2025-04-25T14:00:14.259" v="21" actId="2696"/>
        <pc:sldMkLst>
          <pc:docMk/>
          <pc:sldMk cId="3701911640" sldId="303"/>
        </pc:sldMkLst>
      </pc:sldChg>
      <pc:sldChg chg="del">
        <pc:chgData name="Sheryl Everett" userId="5971ec55-c81d-4850-a4d1-f0f8b86ec6a3" providerId="ADAL" clId="{D3F24712-06A7-45A2-A455-39EB763DB957}" dt="2025-04-25T14:00:46.668" v="23" actId="2696"/>
        <pc:sldMkLst>
          <pc:docMk/>
          <pc:sldMk cId="1217125278" sldId="304"/>
        </pc:sldMkLst>
      </pc:sldChg>
      <pc:sldChg chg="del">
        <pc:chgData name="Sheryl Everett" userId="5971ec55-c81d-4850-a4d1-f0f8b86ec6a3" providerId="ADAL" clId="{D3F24712-06A7-45A2-A455-39EB763DB957}" dt="2025-04-25T14:00:18.007" v="22" actId="2696"/>
        <pc:sldMkLst>
          <pc:docMk/>
          <pc:sldMk cId="4211098063" sldId="308"/>
        </pc:sldMkLst>
      </pc:sldChg>
      <pc:sldChg chg="del">
        <pc:chgData name="Sheryl Everett" userId="5971ec55-c81d-4850-a4d1-f0f8b86ec6a3" providerId="ADAL" clId="{D3F24712-06A7-45A2-A455-39EB763DB957}" dt="2025-04-25T14:00:46.668" v="23" actId="2696"/>
        <pc:sldMkLst>
          <pc:docMk/>
          <pc:sldMk cId="1177280629" sldId="309"/>
        </pc:sldMkLst>
      </pc:sldChg>
      <pc:sldChg chg="del">
        <pc:chgData name="Sheryl Everett" userId="5971ec55-c81d-4850-a4d1-f0f8b86ec6a3" providerId="ADAL" clId="{D3F24712-06A7-45A2-A455-39EB763DB957}" dt="2025-04-25T14:00:46.668" v="23" actId="2696"/>
        <pc:sldMkLst>
          <pc:docMk/>
          <pc:sldMk cId="1544079567" sldId="310"/>
        </pc:sldMkLst>
      </pc:sldChg>
      <pc:sldChg chg="del">
        <pc:chgData name="Sheryl Everett" userId="5971ec55-c81d-4850-a4d1-f0f8b86ec6a3" providerId="ADAL" clId="{D3F24712-06A7-45A2-A455-39EB763DB957}" dt="2025-04-25T14:00:46.668" v="23" actId="2696"/>
        <pc:sldMkLst>
          <pc:docMk/>
          <pc:sldMk cId="218297461" sldId="312"/>
        </pc:sldMkLst>
      </pc:sldChg>
      <pc:sldChg chg="modSp mod">
        <pc:chgData name="Sheryl Everett" userId="5971ec55-c81d-4850-a4d1-f0f8b86ec6a3" providerId="ADAL" clId="{D3F24712-06A7-45A2-A455-39EB763DB957}" dt="2025-04-28T10:07:10.469" v="24" actId="1076"/>
        <pc:sldMkLst>
          <pc:docMk/>
          <pc:sldMk cId="2688313579" sldId="317"/>
        </pc:sldMkLst>
        <pc:picChg chg="mod">
          <ac:chgData name="Sheryl Everett" userId="5971ec55-c81d-4850-a4d1-f0f8b86ec6a3" providerId="ADAL" clId="{D3F24712-06A7-45A2-A455-39EB763DB957}" dt="2025-04-28T10:07:10.469" v="24" actId="1076"/>
          <ac:picMkLst>
            <pc:docMk/>
            <pc:sldMk cId="2688313579" sldId="317"/>
            <ac:picMk id="7" creationId="{7AA02202-FF77-6577-F6EB-3A144EF2F4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17F21-2104-4E90-AE78-FE2BBF3B9C6D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0A70-D90A-4460-AA08-8B85DF697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4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DBF47-3F9B-4572-8769-F13061282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1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9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28/04/2025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28/04/2025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9153139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9153138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513861" y="1"/>
            <a:ext cx="1427067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31521"/>
            <a:ext cx="3054043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231262" y="6422073"/>
            <a:ext cx="8681485" cy="184297"/>
          </a:xfrm>
          <a:prstGeom prst="rect">
            <a:avLst/>
          </a:prstGeom>
          <a:gradFill>
            <a:gsLst>
              <a:gs pos="0">
                <a:srgbClr val="2C2D84"/>
              </a:gs>
              <a:gs pos="50000">
                <a:srgbClr val="006AB4"/>
              </a:gs>
              <a:gs pos="100000">
                <a:srgbClr val="9FC63B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467" y="6110179"/>
            <a:ext cx="439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BUCKINGHAMSHIRE</a:t>
            </a:r>
            <a:r>
              <a:rPr lang="en-GB" sz="1200" baseline="0" dirty="0">
                <a:solidFill>
                  <a:schemeClr val="tx1"/>
                </a:solidFill>
                <a:latin typeface="+mn-lt"/>
              </a:rPr>
              <a:t> COUNCIL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1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9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ICTSchools@Buckinghamshire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uckscprod@service-now.com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school-attendance/addendum-recording-attendance-in-relation-to-coronavirus-covid-19-during-the-2021-to-2022-academic-year" TargetMode="External"/><Relationship Id="rId2" Type="http://schemas.openxmlformats.org/officeDocument/2006/relationships/hyperlink" Target="https://assets.publishing.service.gov.uk/government/uploads/system/uploads/attachment_data/file/1039223/School_attendance_guidance_for_2021_to_2022_academic_yea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sweb.buckscc.gov.uk/behaviour-wellbeing/county-attendance-tea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663021" y="718816"/>
            <a:ext cx="7551506" cy="441441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 algn="ctr"/>
            <a:r>
              <a:rPr lang="en-GB" b="1" dirty="0">
                <a:solidFill>
                  <a:schemeClr val="bg2"/>
                </a:solidFill>
              </a:rPr>
              <a:t>Introduction </a:t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>Attendance in SIMS</a:t>
            </a:r>
            <a:br>
              <a:rPr lang="en-GB" b="1" dirty="0">
                <a:solidFill>
                  <a:schemeClr val="bg2"/>
                </a:solidFill>
              </a:rPr>
            </a:br>
            <a:br>
              <a:rPr lang="en-GB" b="1" dirty="0">
                <a:solidFill>
                  <a:schemeClr val="bg2"/>
                </a:solidFill>
              </a:rPr>
            </a:br>
            <a:r>
              <a:rPr lang="en-GB" sz="2800" b="1" dirty="0">
                <a:solidFill>
                  <a:schemeClr val="bg2"/>
                </a:solidFill>
              </a:rPr>
              <a:t>Trainer: Sheryl Everett</a:t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sz="2700" b="1" dirty="0">
                <a:solidFill>
                  <a:schemeClr val="bg2"/>
                </a:solidFill>
              </a:rPr>
              <a:t>webinar will start at 10.00am</a:t>
            </a:r>
            <a:endParaRPr lang="en-GB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8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800109-255F-E2FE-49DB-FFD6AE87A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6" y="464230"/>
            <a:ext cx="8850831" cy="54673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02202-FF77-6577-F6EB-3A144EF2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892"/>
            <a:ext cx="9144000" cy="39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Codes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366"/>
            <a:ext cx="7886700" cy="4851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Code X</a:t>
            </a:r>
          </a:p>
          <a:p>
            <a:r>
              <a:rPr lang="en-GB" dirty="0"/>
              <a:t>Normally used for Non-Statutory school aged pupils not required to be in school </a:t>
            </a:r>
          </a:p>
          <a:p>
            <a:r>
              <a:rPr lang="en-GB" dirty="0"/>
              <a:t>Not included in Census returns and not used for attendance statistics.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9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7EAEA0-265E-B63F-61F6-66A15DEFA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84" y="502151"/>
            <a:ext cx="8774232" cy="4894012"/>
          </a:xfrm>
        </p:spPr>
      </p:pic>
    </p:spTree>
    <p:extLst>
      <p:ext uri="{BB962C8B-B14F-4D97-AF65-F5344CB8AC3E}">
        <p14:creationId xmlns:p14="http://schemas.microsoft.com/office/powerpoint/2010/main" val="367371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codes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575"/>
          <a:stretch/>
        </p:blipFill>
        <p:spPr>
          <a:xfrm>
            <a:off x="628650" y="1356189"/>
            <a:ext cx="5319742" cy="4572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43600" y="2011680"/>
            <a:ext cx="2571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Codes are available in SIMS in a pop out box.</a:t>
            </a:r>
          </a:p>
          <a:p>
            <a:endParaRPr lang="en-GB" dirty="0"/>
          </a:p>
          <a:p>
            <a:r>
              <a:rPr lang="en-GB" dirty="0"/>
              <a:t>You’re not expected to memorise them!</a:t>
            </a:r>
          </a:p>
        </p:txBody>
      </p:sp>
    </p:spTree>
    <p:extLst>
      <p:ext uri="{BB962C8B-B14F-4D97-AF65-F5344CB8AC3E}">
        <p14:creationId xmlns:p14="http://schemas.microsoft.com/office/powerpoint/2010/main" val="163192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29388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2C2D84"/>
                </a:solidFill>
              </a:rPr>
              <a:t>Using SIMS Attendance Module</a:t>
            </a:r>
            <a:br>
              <a:rPr lang="en-GB" b="1" dirty="0">
                <a:solidFill>
                  <a:srgbClr val="2C2D84"/>
                </a:solidFill>
              </a:rPr>
            </a:br>
            <a:r>
              <a:rPr lang="en-GB" b="1" dirty="0">
                <a:solidFill>
                  <a:srgbClr val="2C2D84"/>
                </a:solidFill>
              </a:rPr>
              <a:t>Live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718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Administrative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Route for non-teaching staff</a:t>
            </a:r>
          </a:p>
          <a:p>
            <a:r>
              <a:rPr lang="en-GB" dirty="0"/>
              <a:t>Edit Marks  - done on an individual or group basis</a:t>
            </a:r>
          </a:p>
          <a:p>
            <a:r>
              <a:rPr lang="en-GB" dirty="0"/>
              <a:t>Deal with Unexplained Absences</a:t>
            </a:r>
          </a:p>
          <a:p>
            <a:r>
              <a:rPr lang="en-GB" dirty="0"/>
              <a:t>Deal with Missing Marks</a:t>
            </a:r>
          </a:p>
          <a:p>
            <a:r>
              <a:rPr lang="en-GB" dirty="0"/>
              <a:t>Enter a Code over a Date Range</a:t>
            </a:r>
          </a:p>
          <a:p>
            <a:r>
              <a:rPr lang="en-GB" dirty="0"/>
              <a:t>Enter a Weekly Pattern</a:t>
            </a:r>
          </a:p>
          <a:p>
            <a:r>
              <a:rPr lang="en-GB" dirty="0"/>
              <a:t>Exceptional Circumstances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166" y="4274819"/>
            <a:ext cx="23050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User Defined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Ability to create groups such as attendance monitoring groups, Travel co-</a:t>
            </a:r>
            <a:r>
              <a:rPr lang="en-GB" dirty="0" err="1"/>
              <a:t>horts</a:t>
            </a:r>
            <a:r>
              <a:rPr lang="en-GB" dirty="0"/>
              <a:t>, school trips </a:t>
            </a:r>
          </a:p>
          <a:p>
            <a:r>
              <a:rPr lang="en-GB" dirty="0"/>
              <a:t>Not just used for attendance</a:t>
            </a:r>
          </a:p>
          <a:p>
            <a:r>
              <a:rPr lang="en-GB" dirty="0"/>
              <a:t>Reporting and editing of marks available</a:t>
            </a:r>
          </a:p>
        </p:txBody>
      </p:sp>
    </p:spTree>
    <p:extLst>
      <p:ext uri="{BB962C8B-B14F-4D97-AF65-F5344CB8AC3E}">
        <p14:creationId xmlns:p14="http://schemas.microsoft.com/office/powerpoint/2010/main" val="217950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Wide variety of built in Reports</a:t>
            </a:r>
          </a:p>
          <a:p>
            <a:r>
              <a:rPr lang="en-GB" dirty="0"/>
              <a:t>Individual</a:t>
            </a:r>
          </a:p>
          <a:p>
            <a:r>
              <a:rPr lang="en-GB" dirty="0"/>
              <a:t>Whole Group</a:t>
            </a:r>
          </a:p>
          <a:p>
            <a:r>
              <a:rPr lang="en-GB" dirty="0"/>
              <a:t>Selected Students</a:t>
            </a:r>
          </a:p>
          <a:p>
            <a:r>
              <a:rPr lang="en-GB" dirty="0"/>
              <a:t>Letters </a:t>
            </a:r>
          </a:p>
          <a:p>
            <a:r>
              <a:rPr lang="en-GB" dirty="0"/>
              <a:t>Manual Entry Registers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634" y="4342719"/>
            <a:ext cx="22383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91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3"/>
            <a:ext cx="7886700" cy="460942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Fire Drill</a:t>
            </a:r>
          </a:p>
          <a:p>
            <a:pPr marL="0" indent="0">
              <a:buNone/>
            </a:pPr>
            <a:r>
              <a:rPr lang="en-GB" dirty="0"/>
              <a:t>Today’s register Report: prints for whole school in </a:t>
            </a:r>
            <a:r>
              <a:rPr lang="en-GB" dirty="0" err="1"/>
              <a:t>Reg</a:t>
            </a:r>
            <a:r>
              <a:rPr lang="en-GB" dirty="0"/>
              <a:t> group order – contains marks present at the time it is run. (many schools have invested in an express printer for running this report)</a:t>
            </a:r>
          </a:p>
          <a:p>
            <a:pPr marL="0" indent="0">
              <a:buNone/>
            </a:pPr>
            <a:r>
              <a:rPr lang="en-GB" b="1" dirty="0"/>
              <a:t>First Day Absence Monitoring</a:t>
            </a:r>
          </a:p>
          <a:p>
            <a:pPr marL="0" indent="0">
              <a:buNone/>
            </a:pPr>
            <a:r>
              <a:rPr lang="en-GB" dirty="0"/>
              <a:t>Built in report to run daily: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0" y="4720096"/>
            <a:ext cx="5933617" cy="16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7543"/>
            <a:ext cx="8123464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Lesson Monitoring</a:t>
            </a:r>
          </a:p>
          <a:p>
            <a:pPr marL="0" indent="0">
              <a:buNone/>
            </a:pPr>
            <a:r>
              <a:rPr lang="en-GB" dirty="0"/>
              <a:t>Not only safeguarding but how much curriculum are students missing?  Can you identify a pattern in non attendance?  </a:t>
            </a:r>
          </a:p>
          <a:p>
            <a:pPr marL="0" indent="0">
              <a:buNone/>
            </a:pPr>
            <a:r>
              <a:rPr lang="en-GB" b="1" dirty="0"/>
              <a:t>Letters</a:t>
            </a:r>
          </a:p>
          <a:p>
            <a:pPr marL="0" indent="0">
              <a:buNone/>
            </a:pPr>
            <a:r>
              <a:rPr lang="en-GB" dirty="0"/>
              <a:t>Automated process using attendance marks to target letters to parents of students with:</a:t>
            </a:r>
          </a:p>
          <a:p>
            <a:r>
              <a:rPr lang="en-GB"/>
              <a:t>Persistent </a:t>
            </a:r>
            <a:r>
              <a:rPr lang="en-GB" dirty="0"/>
              <a:t>absences</a:t>
            </a:r>
          </a:p>
          <a:p>
            <a:r>
              <a:rPr lang="en-GB" dirty="0"/>
              <a:t>Frequent holidays</a:t>
            </a:r>
          </a:p>
          <a:p>
            <a:r>
              <a:rPr lang="en-GB" dirty="0"/>
              <a:t>Good Attendance – can create certificates automatically</a:t>
            </a:r>
          </a:p>
        </p:txBody>
      </p:sp>
    </p:spTree>
    <p:extLst>
      <p:ext uri="{BB962C8B-B14F-4D97-AF65-F5344CB8AC3E}">
        <p14:creationId xmlns:p14="http://schemas.microsoft.com/office/powerpoint/2010/main" val="213271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51" y="255943"/>
            <a:ext cx="7886700" cy="59021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2C2D84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28" y="1751145"/>
            <a:ext cx="7886700" cy="82123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  <a:p>
            <a:endParaRPr lang="en-GB" dirty="0"/>
          </a:p>
          <a:p>
            <a:pPr algn="ctr"/>
            <a:endParaRPr lang="en-GB" sz="11200" dirty="0"/>
          </a:p>
          <a:p>
            <a:pPr algn="ctr"/>
            <a:endParaRPr lang="en-GB" sz="11200" dirty="0"/>
          </a:p>
          <a:p>
            <a:pPr marL="0" indent="0" algn="ctr">
              <a:buNone/>
            </a:pPr>
            <a:r>
              <a:rPr lang="en-GB" sz="11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28" y="966231"/>
            <a:ext cx="5793295" cy="112056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60128" y="3609030"/>
            <a:ext cx="3618796" cy="707140"/>
            <a:chOff x="967705" y="3791341"/>
            <a:chExt cx="3618796" cy="7071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643" y="3791341"/>
              <a:ext cx="999858" cy="7071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67705" y="3983951"/>
              <a:ext cx="25632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Mute microphones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60128" y="4496296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welcome contributions throughout. </a:t>
            </a:r>
          </a:p>
          <a:p>
            <a:r>
              <a:rPr lang="en-GB" sz="2400" dirty="0"/>
              <a:t>Please use the chat / message facility on Teams, which will be responded to after the demonstration.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60128" y="2745791"/>
            <a:ext cx="4539486" cy="767580"/>
            <a:chOff x="967705" y="2956373"/>
            <a:chExt cx="4539486" cy="767580"/>
          </a:xfrm>
        </p:grpSpPr>
        <p:sp>
          <p:nvSpPr>
            <p:cNvPr id="7" name="TextBox 6"/>
            <p:cNvSpPr txBox="1"/>
            <p:nvPr/>
          </p:nvSpPr>
          <p:spPr>
            <a:xfrm>
              <a:off x="967705" y="3103470"/>
              <a:ext cx="36187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Please turn off all cameras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875" y="2956373"/>
              <a:ext cx="1085316" cy="76758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0162822-E691-4488-BC9F-E1A54E5DF2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07" y="5230503"/>
            <a:ext cx="499519" cy="4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Insert demonstration</a:t>
            </a:r>
          </a:p>
        </p:txBody>
      </p:sp>
      <p:pic>
        <p:nvPicPr>
          <p:cNvPr id="4" name="2020-10-23 13-42-2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322" y="140517"/>
            <a:ext cx="8867868" cy="4993186"/>
          </a:xfrm>
        </p:spPr>
      </p:pic>
    </p:spTree>
    <p:extLst>
      <p:ext uri="{BB962C8B-B14F-4D97-AF65-F5344CB8AC3E}">
        <p14:creationId xmlns:p14="http://schemas.microsoft.com/office/powerpoint/2010/main" val="18216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Monitoring via SIMS Home 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62" y="1594054"/>
            <a:ext cx="63150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2" y="3920626"/>
            <a:ext cx="63150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5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School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834"/>
            <a:ext cx="7886700" cy="4759129"/>
          </a:xfrm>
        </p:spPr>
        <p:txBody>
          <a:bodyPr/>
          <a:lstStyle/>
          <a:p>
            <a:r>
              <a:rPr lang="en-GB" dirty="0"/>
              <a:t>Designed with Ofsted in mind</a:t>
            </a:r>
          </a:p>
          <a:p>
            <a:r>
              <a:rPr lang="en-GB" dirty="0"/>
              <a:t>Contains key pastoral factors, attendance breakdown, assessment and more.  </a:t>
            </a:r>
          </a:p>
          <a:p>
            <a:r>
              <a:rPr lang="en-GB" dirty="0"/>
              <a:t>Provides them with information to start the ball rolling.</a:t>
            </a:r>
          </a:p>
          <a:p>
            <a:r>
              <a:rPr lang="en-GB" dirty="0"/>
              <a:t>Recent upgrades allows the option to include leavers.</a:t>
            </a:r>
          </a:p>
          <a:p>
            <a:r>
              <a:rPr lang="en-GB" dirty="0"/>
              <a:t>New upgrade allows year groups to be excluded from the report.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62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B486-F60D-4C80-95C6-FE329CF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0CC58-F509-4D76-B0B6-746829A7E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2C2D84"/>
                </a:solidFill>
              </a:rPr>
              <a:t>Thank you for your time today. </a:t>
            </a:r>
          </a:p>
          <a:p>
            <a:pPr marL="0" indent="0" algn="ctr">
              <a:buNone/>
            </a:pPr>
            <a:endParaRPr lang="en-GB" sz="3000" dirty="0">
              <a:solidFill>
                <a:srgbClr val="2C2D84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GB" sz="3000" dirty="0">
                <a:solidFill>
                  <a:srgbClr val="2C2D84"/>
                </a:solidFill>
              </a:rPr>
              <a:t>		01296 383500 Option 1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2C2D84"/>
                </a:solidFill>
              </a:rPr>
              <a:t>		</a:t>
            </a:r>
            <a:r>
              <a:rPr lang="en-GB" sz="3000" dirty="0">
                <a:solidFill>
                  <a:srgbClr val="2C2D84"/>
                </a:solidFill>
                <a:hlinkClick r:id="rId2"/>
              </a:rPr>
              <a:t>ICTSchools@Buckinghamshire.gov.uk</a:t>
            </a:r>
            <a:endParaRPr lang="en-GB" sz="3000" dirty="0">
              <a:solidFill>
                <a:srgbClr val="2C2D8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C9BCC-F3BA-424A-A449-E9AB7489E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576" y="2823975"/>
            <a:ext cx="621593" cy="614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0FC5D-A3A4-4B35-A36C-1BCAB96A1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65" y="3918172"/>
            <a:ext cx="607304" cy="593014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9B555F0-62C6-4EE8-B457-BEB499D819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218" y="5307146"/>
            <a:ext cx="1004753" cy="10047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8384" y="451118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When logging cases look for emails from </a:t>
            </a:r>
            <a:r>
              <a:rPr lang="en-GB" sz="2000" dirty="0">
                <a:hlinkClick r:id="rId6"/>
              </a:rPr>
              <a:t>Buckscprod@service-now.com</a:t>
            </a:r>
            <a:r>
              <a:rPr lang="en-GB" sz="2000" dirty="0"/>
              <a:t> add to your safe senders list.</a:t>
            </a:r>
          </a:p>
        </p:txBody>
      </p:sp>
    </p:spTree>
    <p:extLst>
      <p:ext uri="{BB962C8B-B14F-4D97-AF65-F5344CB8AC3E}">
        <p14:creationId xmlns:p14="http://schemas.microsoft.com/office/powerpoint/2010/main" val="42858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/>
              <a:t>DfE Guidance and Attendance codes</a:t>
            </a:r>
          </a:p>
          <a:p>
            <a:r>
              <a:rPr lang="en-GB" dirty="0"/>
              <a:t>Taking Register</a:t>
            </a:r>
          </a:p>
          <a:p>
            <a:r>
              <a:rPr lang="en-GB" dirty="0"/>
              <a:t>Edit Attendance</a:t>
            </a:r>
          </a:p>
          <a:p>
            <a:r>
              <a:rPr lang="en-GB" dirty="0"/>
              <a:t>Attendance Reporting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2C2D84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2292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7560"/>
            <a:ext cx="7886700" cy="4769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Where to find information:</a:t>
            </a:r>
          </a:p>
          <a:p>
            <a:pPr marL="0" indent="0">
              <a:buNone/>
            </a:pPr>
            <a:r>
              <a:rPr lang="en-GB" b="1" dirty="0"/>
              <a:t>Department of Education Attendance guidance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https://assets.publishing.service.gov.uk/government/uploads/system/uploads/attachment_data/file/1039223/School_attendance_guidance_for_2021_to_2022_academic_year.pdf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https://www.gov.uk/government/publications/school-attendance/addendum-recording-attendance-in-relation-to-coronavirus-covid-19-during-the-2021-to-2022-academic-year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dirty="0"/>
              <a:t>County Attendance Team - SchoolsWeb 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https://schoolsweb.buckscc.gov.uk/behaviour-wellbeing/county-attendance-team/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8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Decisions to be made:</a:t>
            </a:r>
          </a:p>
          <a:p>
            <a:pPr marL="0" indent="0">
              <a:buNone/>
            </a:pPr>
            <a:r>
              <a:rPr lang="en-GB" dirty="0"/>
              <a:t>Who enters the data?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Method of data entry for the initial mark</a:t>
            </a:r>
          </a:p>
          <a:p>
            <a:r>
              <a:rPr lang="en-GB" dirty="0"/>
              <a:t>Frequency of data entry</a:t>
            </a:r>
          </a:p>
          <a:p>
            <a:r>
              <a:rPr lang="en-GB" dirty="0"/>
              <a:t>Method of data entry for absence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6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Considerations: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Is manual entry practical (size of school)</a:t>
            </a:r>
          </a:p>
          <a:p>
            <a:r>
              <a:rPr lang="en-GB" dirty="0"/>
              <a:t>Who is charged with monitoring absence/lateness</a:t>
            </a:r>
          </a:p>
          <a:p>
            <a:r>
              <a:rPr lang="en-GB" dirty="0"/>
              <a:t>Who will make the ultimate decision about authorising an absence?</a:t>
            </a:r>
          </a:p>
        </p:txBody>
      </p:sp>
    </p:spTree>
    <p:extLst>
      <p:ext uri="{BB962C8B-B14F-4D97-AF65-F5344CB8AC3E}">
        <p14:creationId xmlns:p14="http://schemas.microsoft.com/office/powerpoint/2010/main" val="72374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Methods of entry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Direct entry by Registration Teachers</a:t>
            </a:r>
          </a:p>
          <a:p>
            <a:r>
              <a:rPr lang="en-GB" dirty="0"/>
              <a:t>Block manual entry – </a:t>
            </a:r>
            <a:r>
              <a:rPr lang="en-GB" sz="2400" i="1" dirty="0"/>
              <a:t>consider duplication of time</a:t>
            </a:r>
          </a:p>
          <a:p>
            <a:r>
              <a:rPr lang="en-GB" dirty="0"/>
              <a:t>Individual Lesson monitoring – Secondary Schools</a:t>
            </a:r>
          </a:p>
        </p:txBody>
      </p:sp>
    </p:spTree>
    <p:extLst>
      <p:ext uri="{BB962C8B-B14F-4D97-AF65-F5344CB8AC3E}">
        <p14:creationId xmlns:p14="http://schemas.microsoft.com/office/powerpoint/2010/main" val="72353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Key Principles of Good Practice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Initial accurate recording of statutory mark</a:t>
            </a:r>
          </a:p>
          <a:p>
            <a:r>
              <a:rPr lang="en-GB" dirty="0"/>
              <a:t>Timely and accurate administration of ‘Missing’ marks and reasons for absence</a:t>
            </a:r>
          </a:p>
          <a:p>
            <a:r>
              <a:rPr lang="en-GB" dirty="0"/>
              <a:t>Clear escalation procedure for problems arising from above</a:t>
            </a:r>
          </a:p>
          <a:p>
            <a:r>
              <a:rPr lang="en-GB" dirty="0"/>
              <a:t>Regular monitoring and reporting</a:t>
            </a:r>
          </a:p>
          <a:p>
            <a:r>
              <a:rPr lang="en-GB" dirty="0"/>
              <a:t>A clearly defined attendance process management structure</a:t>
            </a:r>
          </a:p>
        </p:txBody>
      </p:sp>
    </p:spTree>
    <p:extLst>
      <p:ext uri="{BB962C8B-B14F-4D97-AF65-F5344CB8AC3E}">
        <p14:creationId xmlns:p14="http://schemas.microsoft.com/office/powerpoint/2010/main" val="398843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C2D84"/>
                </a:solidFill>
              </a:rPr>
              <a:t>Attendance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Initial mark entered at time of registration:</a:t>
            </a:r>
          </a:p>
          <a:p>
            <a:pPr marL="0" indent="0">
              <a:buNone/>
            </a:pPr>
            <a:r>
              <a:rPr lang="en-GB" dirty="0"/>
              <a:t>			/ or \ 	Present </a:t>
            </a:r>
          </a:p>
          <a:p>
            <a:pPr marL="0" indent="0">
              <a:buNone/>
            </a:pPr>
            <a:r>
              <a:rPr lang="en-GB" dirty="0"/>
              <a:t>			N*	Absent</a:t>
            </a:r>
          </a:p>
          <a:p>
            <a:pPr marL="0" indent="0">
              <a:buNone/>
            </a:pPr>
            <a:r>
              <a:rPr lang="en-GB" dirty="0"/>
              <a:t>			L	Late</a:t>
            </a:r>
          </a:p>
          <a:p>
            <a:r>
              <a:rPr lang="en-GB" dirty="0"/>
              <a:t>Temporary mark to be cleared at earliest opportunity</a:t>
            </a:r>
          </a:p>
          <a:p>
            <a:r>
              <a:rPr lang="en-GB" dirty="0"/>
              <a:t>Attendance codes can be restricted for users</a:t>
            </a:r>
          </a:p>
          <a:p>
            <a:pPr marL="0" indent="0">
              <a:buNone/>
            </a:pPr>
            <a:r>
              <a:rPr lang="en-GB" dirty="0"/>
              <a:t>Regular ‘Housekeeping’ routines and active management ensures accurate and up to date information is stored.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20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ef0b76-633d-48dc-8429-01e44f4abaa5"/>
    <lcf76f155ced4ddcb4097134ff3c332f xmlns="9df4b571-45b7-4e83-985d-3d8747bffe8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1ADB44A0B894D8761BF297AA8CF66" ma:contentTypeVersion="15" ma:contentTypeDescription="Create a new document." ma:contentTypeScope="" ma:versionID="1e7ad44667c5edeebee1a2f1c58c6d27">
  <xsd:schema xmlns:xsd="http://www.w3.org/2001/XMLSchema" xmlns:xs="http://www.w3.org/2001/XMLSchema" xmlns:p="http://schemas.microsoft.com/office/2006/metadata/properties" xmlns:ns2="acef0b76-633d-48dc-8429-01e44f4abaa5" xmlns:ns3="9df4b571-45b7-4e83-985d-3d8747bffe87" targetNamespace="http://schemas.microsoft.com/office/2006/metadata/properties" ma:root="true" ma:fieldsID="4fee6df0c4b02fdea34fa39f6bf70263" ns2:_="" ns3:_="">
    <xsd:import namespace="acef0b76-633d-48dc-8429-01e44f4abaa5"/>
    <xsd:import namespace="9df4b571-45b7-4e83-985d-3d8747bffe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f0b76-633d-48dc-8429-01e44f4aba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0e1ea41-2178-4439-a001-7487515b3bbd}" ma:internalName="TaxCatchAll" ma:showField="CatchAllData" ma:web="acef0b76-633d-48dc-8429-01e44f4aba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4b571-45b7-4e83-985d-3d8747bffe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3A890A-E76E-400E-A553-698699EB23FD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cef0b76-633d-48dc-8429-01e44f4abaa5"/>
    <ds:schemaRef ds:uri="9df4b571-45b7-4e83-985d-3d8747bffe87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103C2D3-511F-4066-B4D4-00123EB2C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F0BEE-655D-42AB-BF6E-74D36F52DA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ef0b76-633d-48dc-8429-01e44f4abaa5"/>
    <ds:schemaRef ds:uri="9df4b571-45b7-4e83-985d-3d8747bff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13671</TotalTime>
  <Words>692</Words>
  <Application>Microsoft Office PowerPoint</Application>
  <PresentationFormat>On-screen Show (4:3)</PresentationFormat>
  <Paragraphs>119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Introduction  Attendance in SIMS  Trainer: Sheryl Everett webinar will start at 10.00am</vt:lpstr>
      <vt:lpstr>Housekeeping</vt:lpstr>
      <vt:lpstr>Agenda</vt:lpstr>
      <vt:lpstr>Introduction</vt:lpstr>
      <vt:lpstr>Introduction</vt:lpstr>
      <vt:lpstr>Introduction</vt:lpstr>
      <vt:lpstr>Introduction</vt:lpstr>
      <vt:lpstr>Introduction</vt:lpstr>
      <vt:lpstr>Attendance Codes</vt:lpstr>
      <vt:lpstr>PowerPoint Presentation</vt:lpstr>
      <vt:lpstr>Attendance Codes</vt:lpstr>
      <vt:lpstr>PowerPoint Presentation</vt:lpstr>
      <vt:lpstr>Attendance codes</vt:lpstr>
      <vt:lpstr>Using SIMS Attendance Module Live Demonstration</vt:lpstr>
      <vt:lpstr>Administrative Access</vt:lpstr>
      <vt:lpstr>User Defined Groups</vt:lpstr>
      <vt:lpstr>Attendance Reporting</vt:lpstr>
      <vt:lpstr>Attendance Reporting</vt:lpstr>
      <vt:lpstr>Attendance Reporting</vt:lpstr>
      <vt:lpstr>Insert demonstration</vt:lpstr>
      <vt:lpstr>Monitoring via SIMS Home Page</vt:lpstr>
      <vt:lpstr>School Report</vt:lpstr>
      <vt:lpstr>Any Questions?</vt:lpstr>
    </vt:vector>
  </TitlesOfParts>
  <Company>Registered 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Percival</dc:creator>
  <cp:lastModifiedBy>Sheryl Everett</cp:lastModifiedBy>
  <cp:revision>136</cp:revision>
  <dcterms:created xsi:type="dcterms:W3CDTF">2019-11-21T13:50:48Z</dcterms:created>
  <dcterms:modified xsi:type="dcterms:W3CDTF">2025-04-28T10:07:19Z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16034400.0000000</vt:lpwstr>
  </property>
  <property fmtid="{D5CDD505-2E9C-101B-9397-08002B2CF9AE}" pid="3" name="ContentTypeId">
    <vt:lpwstr>0x0101006541ADB44A0B894D8761BF297AA8CF66</vt:lpwstr>
  </property>
</Properties>
</file>