
<file path=[Content_Types].xml><?xml version="1.0" encoding="utf-8"?>
<Types xmlns="http://schemas.openxmlformats.org/package/2006/content-types">
  <Default Extension="jpeg" ContentType="image/jpeg"/>
  <Default Extension="mkv" ContentType="video/unknown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59" r:id="rId6"/>
    <p:sldId id="271" r:id="rId7"/>
    <p:sldId id="27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3A00-053F-4C89-88EE-39ACB6BD80F8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9AE-6F3D-41F0-9AA3-E5C26E8E1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46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3A00-053F-4C89-88EE-39ACB6BD80F8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9AE-6F3D-41F0-9AA3-E5C26E8E1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396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3A00-053F-4C89-88EE-39ACB6BD80F8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9AE-6F3D-41F0-9AA3-E5C26E8E1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00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>
          <a:xfrm>
            <a:off x="914544" y="1599416"/>
            <a:ext cx="10364861" cy="1103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/>
              <a:t>Click to edit Master title style</a:t>
            </a:r>
            <a:endParaRPr lang="en-GB" sz="4400"/>
          </a:p>
        </p:txBody>
      </p:sp>
      <p:sp>
        <p:nvSpPr>
          <p:cNvPr id="3" name="Subtitle 2"/>
          <p:cNvSpPr txBox="1">
            <a:spLocks/>
          </p:cNvSpPr>
          <p:nvPr userDrawn="1"/>
        </p:nvSpPr>
        <p:spPr>
          <a:xfrm>
            <a:off x="1829092" y="2917559"/>
            <a:ext cx="8535768" cy="131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Click to edit Master subtitle style</a:t>
            </a:r>
            <a:endParaRPr lang="en-GB" sz="2800"/>
          </a:p>
        </p:txBody>
      </p:sp>
      <p:sp>
        <p:nvSpPr>
          <p:cNvPr id="4" name="Date Placeholder 3"/>
          <p:cNvSpPr txBox="1">
            <a:spLocks/>
          </p:cNvSpPr>
          <p:nvPr userDrawn="1"/>
        </p:nvSpPr>
        <p:spPr>
          <a:xfrm>
            <a:off x="609700" y="4772027"/>
            <a:ext cx="2845256" cy="2741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A3FF8B-3D7E-40A3-972F-2290F6E679E5}" type="datetimeFigureOut">
              <a:rPr lang="en-GB" sz="1800" smtClean="0"/>
              <a:pPr/>
              <a:t>09/04/2021</a:t>
            </a:fld>
            <a:endParaRPr lang="en-GB" sz="180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739001" y="4772027"/>
            <a:ext cx="2845256" cy="2741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0B5BB9-13EB-4BF4-AFFE-1FD7252BD932}" type="slidenum">
              <a:rPr lang="en-GB" sz="1800" smtClean="0"/>
              <a:pPr/>
              <a:t>‹#›</a:t>
            </a:fld>
            <a:endParaRPr lang="en-GB" sz="180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914544" y="1599416"/>
            <a:ext cx="10364861" cy="1103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/>
              <a:t>Click to edit Master title style</a:t>
            </a:r>
            <a:endParaRPr lang="en-GB" sz="4400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1829092" y="2917559"/>
            <a:ext cx="8535768" cy="131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/>
              <a:t>Click to edit Master subtitle style</a:t>
            </a:r>
            <a:endParaRPr lang="en-GB" sz="3200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9700" y="4772027"/>
            <a:ext cx="2845256" cy="274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2AC66C-F0BF-44A7-86C9-611CA48A43D7}" type="datetimeFigureOut">
              <a:rPr lang="en-GB" sz="1200" smtClean="0"/>
              <a:pPr/>
              <a:t>09/04/2021</a:t>
            </a:fld>
            <a:endParaRPr lang="en-GB" sz="120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739001" y="4772027"/>
            <a:ext cx="2845256" cy="274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AF9087-94BC-415C-8A96-1D40BD70811D}" type="slidenum">
              <a:rPr lang="en-GB" sz="1200" smtClean="0"/>
              <a:pPr/>
              <a:t>‹#›</a:t>
            </a:fld>
            <a:endParaRPr lang="en-GB" sz="1200"/>
          </a:p>
        </p:txBody>
      </p:sp>
      <p:sp>
        <p:nvSpPr>
          <p:cNvPr id="10" name="Rectangle 9"/>
          <p:cNvSpPr/>
          <p:nvPr userDrawn="1"/>
        </p:nvSpPr>
        <p:spPr>
          <a:xfrm flipV="1">
            <a:off x="-1" y="-1"/>
            <a:ext cx="12204185" cy="6863708"/>
          </a:xfrm>
          <a:prstGeom prst="rect">
            <a:avLst/>
          </a:prstGeom>
          <a:gradFill flip="none" rotWithShape="1">
            <a:gsLst>
              <a:gs pos="0">
                <a:srgbClr val="2C2D84"/>
              </a:gs>
              <a:gs pos="66000">
                <a:srgbClr val="2E83C5"/>
              </a:gs>
              <a:gs pos="100000">
                <a:srgbClr val="9FC63B"/>
              </a:gs>
              <a:gs pos="42000">
                <a:srgbClr val="006AB4"/>
              </a:gs>
            </a:gsLst>
            <a:lin ang="18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grpSp>
        <p:nvGrpSpPr>
          <p:cNvPr id="11" name="Group 10"/>
          <p:cNvGrpSpPr/>
          <p:nvPr userDrawn="1"/>
        </p:nvGrpSpPr>
        <p:grpSpPr>
          <a:xfrm flipH="1">
            <a:off x="0" y="3004706"/>
            <a:ext cx="12204184" cy="3853294"/>
            <a:chOff x="1" y="1725401"/>
            <a:chExt cx="12191996" cy="5132596"/>
          </a:xfrm>
        </p:grpSpPr>
        <p:sp>
          <p:nvSpPr>
            <p:cNvPr id="12" name="Google Shape;12;p2"/>
            <p:cNvSpPr/>
            <p:nvPr userDrawn="1"/>
          </p:nvSpPr>
          <p:spPr>
            <a:xfrm rot="10800000" flipH="1">
              <a:off x="1" y="1725401"/>
              <a:ext cx="2743198" cy="1645203"/>
            </a:xfrm>
            <a:custGeom>
              <a:avLst/>
              <a:gdLst/>
              <a:ahLst/>
              <a:cxnLst/>
              <a:rect l="l" t="t" r="r" b="b"/>
              <a:pathLst>
                <a:path w="642784" h="385464" extrusionOk="0">
                  <a:moveTo>
                    <a:pt x="0" y="113368"/>
                  </a:moveTo>
                  <a:lnTo>
                    <a:pt x="0" y="385724"/>
                  </a:lnTo>
                  <a:lnTo>
                    <a:pt x="642784" y="272355"/>
                  </a:lnTo>
                  <a:lnTo>
                    <a:pt x="642784" y="0"/>
                  </a:lnTo>
                  <a:lnTo>
                    <a:pt x="0" y="113368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 userDrawn="1"/>
          </p:nvSpPr>
          <p:spPr>
            <a:xfrm rot="10800000" flipH="1">
              <a:off x="1727199" y="5517695"/>
              <a:ext cx="7600947" cy="1340302"/>
            </a:xfrm>
            <a:custGeom>
              <a:avLst/>
              <a:gdLst/>
              <a:ahLst/>
              <a:cxnLst/>
              <a:rect l="l" t="t" r="r" b="b"/>
              <a:pathLst>
                <a:path w="1781048" h="314027" extrusionOk="0">
                  <a:moveTo>
                    <a:pt x="238155" y="0"/>
                  </a:moveTo>
                  <a:lnTo>
                    <a:pt x="0" y="42004"/>
                  </a:lnTo>
                  <a:lnTo>
                    <a:pt x="0" y="314359"/>
                  </a:lnTo>
                  <a:lnTo>
                    <a:pt x="1782389" y="0"/>
                  </a:lnTo>
                  <a:lnTo>
                    <a:pt x="23815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 userDrawn="1"/>
          </p:nvSpPr>
          <p:spPr>
            <a:xfrm rot="10800000" flipH="1">
              <a:off x="7753345" y="4255937"/>
              <a:ext cx="4438646" cy="1943757"/>
            </a:xfrm>
            <a:custGeom>
              <a:avLst/>
              <a:gdLst/>
              <a:ahLst/>
              <a:cxnLst/>
              <a:rect l="l" t="t" r="r" b="b"/>
              <a:pathLst>
                <a:path w="1040060" h="455414" extrusionOk="0">
                  <a:moveTo>
                    <a:pt x="1040061" y="0"/>
                  </a:moveTo>
                  <a:lnTo>
                    <a:pt x="0" y="184194"/>
                  </a:lnTo>
                  <a:lnTo>
                    <a:pt x="0" y="456550"/>
                  </a:lnTo>
                  <a:lnTo>
                    <a:pt x="1040061" y="272355"/>
                  </a:lnTo>
                  <a:lnTo>
                    <a:pt x="1040061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6;p2"/>
            <p:cNvSpPr/>
            <p:nvPr userDrawn="1"/>
          </p:nvSpPr>
          <p:spPr>
            <a:xfrm rot="10800000" flipH="1">
              <a:off x="10915648" y="2490041"/>
              <a:ext cx="1276349" cy="1384766"/>
            </a:xfrm>
            <a:custGeom>
              <a:avLst/>
              <a:gdLst/>
              <a:ahLst/>
              <a:cxnLst/>
              <a:rect l="l" t="t" r="r" b="b"/>
              <a:pathLst>
                <a:path w="299073" h="324445" extrusionOk="0">
                  <a:moveTo>
                    <a:pt x="299073" y="0"/>
                  </a:moveTo>
                  <a:lnTo>
                    <a:pt x="0" y="52748"/>
                  </a:lnTo>
                  <a:lnTo>
                    <a:pt x="0" y="325103"/>
                  </a:lnTo>
                  <a:lnTo>
                    <a:pt x="299073" y="272355"/>
                  </a:lnTo>
                  <a:lnTo>
                    <a:pt x="299073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7;p2"/>
            <p:cNvSpPr/>
            <p:nvPr userDrawn="1"/>
          </p:nvSpPr>
          <p:spPr>
            <a:xfrm rot="10800000" flipH="1">
              <a:off x="2730495" y="4531589"/>
              <a:ext cx="2381248" cy="1581685"/>
            </a:xfrm>
            <a:custGeom>
              <a:avLst/>
              <a:gdLst/>
              <a:ahLst/>
              <a:cxnLst/>
              <a:rect l="l" t="t" r="r" b="b"/>
              <a:pathLst>
                <a:path w="557972" h="370582" extrusionOk="0">
                  <a:moveTo>
                    <a:pt x="0" y="98410"/>
                  </a:moveTo>
                  <a:lnTo>
                    <a:pt x="0" y="370765"/>
                  </a:lnTo>
                  <a:lnTo>
                    <a:pt x="557973" y="272355"/>
                  </a:lnTo>
                  <a:lnTo>
                    <a:pt x="557973" y="0"/>
                  </a:lnTo>
                  <a:lnTo>
                    <a:pt x="0" y="9841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8;p2"/>
            <p:cNvSpPr/>
            <p:nvPr userDrawn="1"/>
          </p:nvSpPr>
          <p:spPr>
            <a:xfrm rot="10800000" flipH="1">
              <a:off x="11366499" y="3735061"/>
              <a:ext cx="825498" cy="1302188"/>
            </a:xfrm>
            <a:custGeom>
              <a:avLst/>
              <a:gdLst/>
              <a:ahLst/>
              <a:cxnLst/>
              <a:rect l="l" t="t" r="r" b="b"/>
              <a:pathLst>
                <a:path w="193430" h="305097" extrusionOk="0">
                  <a:moveTo>
                    <a:pt x="193430" y="0"/>
                  </a:moveTo>
                  <a:lnTo>
                    <a:pt x="0" y="34116"/>
                  </a:lnTo>
                  <a:lnTo>
                    <a:pt x="0" y="306471"/>
                  </a:lnTo>
                  <a:lnTo>
                    <a:pt x="193430" y="272355"/>
                  </a:lnTo>
                  <a:lnTo>
                    <a:pt x="19343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2"/>
          <a:stretch/>
        </p:blipFill>
        <p:spPr>
          <a:xfrm>
            <a:off x="685149" y="1"/>
            <a:ext cx="1902756" cy="18188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1" y="5131522"/>
            <a:ext cx="4072057" cy="176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508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3A00-053F-4C89-88EE-39ACB6BD80F8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9AE-6F3D-41F0-9AA3-E5C26E8E1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037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3A00-053F-4C89-88EE-39ACB6BD80F8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9AE-6F3D-41F0-9AA3-E5C26E8E1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364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3A00-053F-4C89-88EE-39ACB6BD80F8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9AE-6F3D-41F0-9AA3-E5C26E8E1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051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3A00-053F-4C89-88EE-39ACB6BD80F8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9AE-6F3D-41F0-9AA3-E5C26E8E1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766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3A00-053F-4C89-88EE-39ACB6BD80F8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9AE-6F3D-41F0-9AA3-E5C26E8E1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877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3A00-053F-4C89-88EE-39ACB6BD80F8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9AE-6F3D-41F0-9AA3-E5C26E8E1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009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3A00-053F-4C89-88EE-39ACB6BD80F8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9AE-6F3D-41F0-9AA3-E5C26E8E1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930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3A00-053F-4C89-88EE-39ACB6BD80F8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9AE-6F3D-41F0-9AA3-E5C26E8E1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940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63A00-053F-4C89-88EE-39ACB6BD80F8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FB9AE-6F3D-41F0-9AA3-E5C26E8E1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780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kv"/><Relationship Id="rId1" Type="http://schemas.microsoft.com/office/2007/relationships/media" Target="../media/media1.mkv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ctrTitle" idx="4294967295"/>
          </p:nvPr>
        </p:nvSpPr>
        <p:spPr>
          <a:xfrm>
            <a:off x="402527" y="3711414"/>
            <a:ext cx="9590560" cy="2387600"/>
          </a:xfrm>
        </p:spPr>
        <p:txBody>
          <a:bodyPr anchor="b">
            <a:normAutofit fontScale="90000"/>
          </a:bodyPr>
          <a:lstStyle>
            <a:lvl1pPr algn="l">
              <a:defRPr sz="4800"/>
            </a:lvl1pPr>
          </a:lstStyle>
          <a:p>
            <a:r>
              <a:rPr lang="en-GB" sz="5300" b="1" dirty="0">
                <a:solidFill>
                  <a:schemeClr val="bg2"/>
                </a:solidFill>
              </a:rPr>
              <a:t> </a:t>
            </a:r>
            <a:br>
              <a:rPr lang="en-GB" sz="5300" b="1" dirty="0">
                <a:solidFill>
                  <a:schemeClr val="bg2"/>
                </a:solidFill>
              </a:rPr>
            </a:br>
            <a:br>
              <a:rPr lang="en-GB" sz="5300" b="1" dirty="0">
                <a:solidFill>
                  <a:schemeClr val="bg2"/>
                </a:solidFill>
              </a:rPr>
            </a:br>
            <a:r>
              <a:rPr lang="en-GB" sz="5300" b="1" dirty="0">
                <a:solidFill>
                  <a:schemeClr val="bg2"/>
                </a:solidFill>
              </a:rPr>
              <a:t>FMS – Chart of Accounts Review</a:t>
            </a:r>
            <a:br>
              <a:rPr lang="en-GB" sz="5300" b="1" dirty="0">
                <a:solidFill>
                  <a:schemeClr val="bg2"/>
                </a:solidFill>
              </a:rPr>
            </a:br>
            <a:br>
              <a:rPr lang="en-GB" sz="5300" b="1" dirty="0">
                <a:solidFill>
                  <a:schemeClr val="bg2"/>
                </a:solidFill>
              </a:rPr>
            </a:br>
            <a:r>
              <a:rPr lang="en-GB" sz="5300" b="1" dirty="0">
                <a:solidFill>
                  <a:schemeClr val="bg2"/>
                </a:solidFill>
              </a:rPr>
              <a:t>Reconciling Ledger Code Balances</a:t>
            </a:r>
            <a:br>
              <a:rPr lang="en-GB" b="1" dirty="0">
                <a:solidFill>
                  <a:schemeClr val="bg2"/>
                </a:solidFill>
              </a:rPr>
            </a:br>
            <a:br>
              <a:rPr lang="en-GB" b="1" dirty="0">
                <a:solidFill>
                  <a:schemeClr val="bg2"/>
                </a:solidFill>
              </a:rPr>
            </a:br>
            <a:r>
              <a:rPr lang="en-GB" b="1" dirty="0">
                <a:solidFill>
                  <a:schemeClr val="bg2"/>
                </a:solidFill>
              </a:rPr>
              <a:t>     </a:t>
            </a:r>
            <a:endParaRPr lang="en-GB" sz="3600" b="1" dirty="0">
              <a:solidFill>
                <a:schemeClr val="bg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78910"/>
            <a:ext cx="1241612" cy="124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30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ctrTitle" idx="4294967295"/>
          </p:nvPr>
        </p:nvSpPr>
        <p:spPr>
          <a:xfrm>
            <a:off x="414200" y="4812779"/>
            <a:ext cx="8359300" cy="2387600"/>
          </a:xfrm>
        </p:spPr>
        <p:txBody>
          <a:bodyPr anchor="b">
            <a:normAutofit fontScale="90000"/>
          </a:bodyPr>
          <a:lstStyle>
            <a:lvl1pPr algn="l">
              <a:defRPr sz="4800"/>
            </a:lvl1pPr>
          </a:lstStyle>
          <a:p>
            <a:br>
              <a:rPr lang="en-GB" sz="5300" dirty="0">
                <a:solidFill>
                  <a:schemeClr val="bg1"/>
                </a:solidFill>
              </a:rPr>
            </a:br>
            <a:br>
              <a:rPr lang="en-GB" sz="5300" dirty="0">
                <a:solidFill>
                  <a:schemeClr val="bg1"/>
                </a:solidFill>
              </a:rPr>
            </a:br>
            <a:br>
              <a:rPr lang="en-GB" sz="5300" dirty="0">
                <a:solidFill>
                  <a:schemeClr val="bg1"/>
                </a:solidFill>
              </a:rPr>
            </a:br>
            <a:br>
              <a:rPr lang="en-GB" sz="5300" dirty="0">
                <a:solidFill>
                  <a:schemeClr val="bg1"/>
                </a:solidFill>
              </a:rPr>
            </a:br>
            <a:r>
              <a:rPr lang="en-GB" sz="4000" dirty="0">
                <a:solidFill>
                  <a:schemeClr val="bg1"/>
                </a:solidFill>
              </a:rPr>
              <a:t>Financial Regulations require schools to reconcile their FMS Ledger Code balances with those on the SAP Transactions Report issued by SAST on a monthly basis.</a:t>
            </a:r>
            <a:br>
              <a:rPr lang="en-GB" sz="4000" dirty="0">
                <a:solidFill>
                  <a:schemeClr val="bg1"/>
                </a:solidFill>
              </a:rPr>
            </a:br>
            <a:br>
              <a:rPr lang="en-GB" sz="5400" dirty="0">
                <a:solidFill>
                  <a:schemeClr val="bg1"/>
                </a:solidFill>
              </a:rPr>
            </a:br>
            <a:br>
              <a:rPr lang="en-GB" b="1" dirty="0">
                <a:solidFill>
                  <a:schemeClr val="bg2"/>
                </a:solidFill>
              </a:rPr>
            </a:br>
            <a:br>
              <a:rPr lang="en-GB" b="1" dirty="0">
                <a:solidFill>
                  <a:schemeClr val="bg2"/>
                </a:solidFill>
              </a:rPr>
            </a:br>
            <a:endParaRPr lang="en-GB" b="1" dirty="0">
              <a:solidFill>
                <a:schemeClr val="bg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78910"/>
            <a:ext cx="1241612" cy="124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773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ctrTitle" idx="4294967295"/>
          </p:nvPr>
        </p:nvSpPr>
        <p:spPr>
          <a:xfrm>
            <a:off x="409053" y="3281436"/>
            <a:ext cx="8578196" cy="2387600"/>
          </a:xfrm>
        </p:spPr>
        <p:txBody>
          <a:bodyPr anchor="b">
            <a:normAutofit fontScale="90000"/>
          </a:bodyPr>
          <a:lstStyle>
            <a:lvl1pPr algn="l">
              <a:defRPr sz="4800"/>
            </a:lvl1pPr>
          </a:lstStyle>
          <a:p>
            <a:br>
              <a:rPr lang="en-GB" sz="5300" dirty="0">
                <a:solidFill>
                  <a:schemeClr val="bg1"/>
                </a:solidFill>
              </a:rPr>
            </a:br>
            <a:br>
              <a:rPr lang="en-GB" sz="5300" dirty="0">
                <a:solidFill>
                  <a:schemeClr val="bg1"/>
                </a:solidFill>
              </a:rPr>
            </a:br>
            <a:br>
              <a:rPr lang="en-GB" sz="5300" dirty="0">
                <a:solidFill>
                  <a:schemeClr val="bg1"/>
                </a:solidFill>
              </a:rPr>
            </a:br>
            <a:br>
              <a:rPr lang="en-GB" sz="5300" dirty="0">
                <a:solidFill>
                  <a:schemeClr val="bg1"/>
                </a:solidFill>
              </a:rPr>
            </a:br>
            <a:r>
              <a:rPr lang="en-GB" sz="4000" dirty="0">
                <a:solidFill>
                  <a:schemeClr val="bg1"/>
                </a:solidFill>
              </a:rPr>
              <a:t>Follow the video on the next slide to see where to find the FMS Ledger Code balances in the Actual column of the Chart of Accounts Review area. </a:t>
            </a:r>
            <a:br>
              <a:rPr lang="en-GB" sz="5400" dirty="0">
                <a:solidFill>
                  <a:schemeClr val="bg1"/>
                </a:solidFill>
              </a:rPr>
            </a:br>
            <a:br>
              <a:rPr lang="en-GB" b="1" dirty="0">
                <a:solidFill>
                  <a:schemeClr val="bg2"/>
                </a:solidFill>
              </a:rPr>
            </a:br>
            <a:br>
              <a:rPr lang="en-GB" b="1" dirty="0">
                <a:solidFill>
                  <a:schemeClr val="bg2"/>
                </a:solidFill>
              </a:rPr>
            </a:br>
            <a:endParaRPr lang="en-GB" b="1" dirty="0">
              <a:solidFill>
                <a:schemeClr val="bg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78910"/>
            <a:ext cx="1241612" cy="1241612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415582" y="4121863"/>
            <a:ext cx="9995515" cy="1455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>
                <a:solidFill>
                  <a:schemeClr val="bg2"/>
                </a:solidFill>
              </a:rPr>
              <a:t>Hover over the slide to reveal the play/pause button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3730" t="84375" r="9305" b="9911"/>
          <a:stretch/>
        </p:blipFill>
        <p:spPr>
          <a:xfrm>
            <a:off x="526617" y="4719102"/>
            <a:ext cx="9277057" cy="41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346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021-04-08 16-26-2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12" y="0"/>
            <a:ext cx="12180888" cy="6858000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1933303" y="5630091"/>
            <a:ext cx="561703" cy="56233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85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D541F40C116943808D5E2D87507762" ma:contentTypeVersion="7" ma:contentTypeDescription="Create a new document." ma:contentTypeScope="" ma:versionID="1a37c6590e3577d04acbd134913920ac">
  <xsd:schema xmlns:xsd="http://www.w3.org/2001/XMLSchema" xmlns:xs="http://www.w3.org/2001/XMLSchema" xmlns:p="http://schemas.microsoft.com/office/2006/metadata/properties" xmlns:ns3="ba393969-c13c-4918-a233-a78fb9100d24" xmlns:ns4="feceaa4f-2705-4c59-9997-b5a36bc4899e" targetNamespace="http://schemas.microsoft.com/office/2006/metadata/properties" ma:root="true" ma:fieldsID="3d4c1f85c4ae2ef90a49efa958cd62cc" ns3:_="" ns4:_="">
    <xsd:import namespace="ba393969-c13c-4918-a233-a78fb9100d24"/>
    <xsd:import namespace="feceaa4f-2705-4c59-9997-b5a36bc4899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393969-c13c-4918-a233-a78fb9100d2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ceaa4f-2705-4c59-9997-b5a36bc489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5D7C688-B95E-488A-AA51-B0EEA92DDC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393969-c13c-4918-a233-a78fb9100d24"/>
    <ds:schemaRef ds:uri="feceaa4f-2705-4c59-9997-b5a36bc489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91E2A55-44FE-4F31-A107-7F9ADF8F2C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54EF2C-4BFE-4B53-B43F-D443B0501625}">
  <ds:schemaRefs>
    <ds:schemaRef ds:uri="http://schemas.openxmlformats.org/package/2006/metadata/core-properties"/>
    <ds:schemaRef ds:uri="http://www.w3.org/XML/1998/namespace"/>
    <ds:schemaRef ds:uri="http://purl.org/dc/dcmitype/"/>
    <ds:schemaRef ds:uri="http://purl.org/dc/elements/1.1/"/>
    <ds:schemaRef ds:uri="http://schemas.microsoft.com/office/2006/documentManagement/types"/>
    <ds:schemaRef ds:uri="feceaa4f-2705-4c59-9997-b5a36bc4899e"/>
    <ds:schemaRef ds:uri="http://purl.org/dc/terms/"/>
    <ds:schemaRef ds:uri="http://schemas.microsoft.com/office/infopath/2007/PartnerControls"/>
    <ds:schemaRef ds:uri="ba393969-c13c-4918-a233-a78fb9100d24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1137</TotalTime>
  <Words>12</Words>
  <Application>Microsoft Office PowerPoint</Application>
  <PresentationFormat>Widescreen</PresentationFormat>
  <Paragraphs>4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   FMS – Chart of Accounts Review  Reconciling Ledger Code Balances       </vt:lpstr>
      <vt:lpstr>    Financial Regulations require schools to reconcile their FMS Ledger Code balances with those on the SAP Transactions Report issued by SAST on a monthly basis.    </vt:lpstr>
      <vt:lpstr>    Follow the video on the next slide to see where to find the FMS Ledger Code balances in the Actual column of the Chart of Accounts Review area.    </vt:lpstr>
      <vt:lpstr>PowerPoint Presentation</vt:lpstr>
    </vt:vector>
  </TitlesOfParts>
  <Company>School TST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Setting up a New User on FMS and Assigning Access Rights</dc:title>
  <dc:creator>Manager</dc:creator>
  <cp:lastModifiedBy>Kathryn Reidy</cp:lastModifiedBy>
  <cp:revision>49</cp:revision>
  <dcterms:created xsi:type="dcterms:W3CDTF">2020-08-18T15:21:45Z</dcterms:created>
  <dcterms:modified xsi:type="dcterms:W3CDTF">2021-04-09T10:43:20Z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0x010100B8D541F40C116943808D5E2D87507762</vt:lpwstr>
  </property>
</Properties>
</file>