
<file path=[Content_Types].xml><?xml version="1.0" encoding="utf-8"?>
<Types xmlns="http://schemas.openxmlformats.org/package/2006/content-types">
  <Default Extension="jpeg" ContentType="image/jpeg"/>
  <Default Extension="mkv" ContentType="video/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68" r:id="rId6"/>
    <p:sldId id="259" r:id="rId7"/>
    <p:sldId id="27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063A00-053F-4C89-88EE-39ACB6BD80F8}"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0FB9AE-6F3D-41F0-9AA3-E5C26E8E1591}" type="slidenum">
              <a:rPr lang="en-GB" smtClean="0"/>
              <a:t>‹#›</a:t>
            </a:fld>
            <a:endParaRPr lang="en-GB"/>
          </a:p>
        </p:txBody>
      </p:sp>
    </p:spTree>
    <p:extLst>
      <p:ext uri="{BB962C8B-B14F-4D97-AF65-F5344CB8AC3E}">
        <p14:creationId xmlns:p14="http://schemas.microsoft.com/office/powerpoint/2010/main" val="259846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063A00-053F-4C89-88EE-39ACB6BD80F8}"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0FB9AE-6F3D-41F0-9AA3-E5C26E8E1591}" type="slidenum">
              <a:rPr lang="en-GB" smtClean="0"/>
              <a:t>‹#›</a:t>
            </a:fld>
            <a:endParaRPr lang="en-GB"/>
          </a:p>
        </p:txBody>
      </p:sp>
    </p:spTree>
    <p:extLst>
      <p:ext uri="{BB962C8B-B14F-4D97-AF65-F5344CB8AC3E}">
        <p14:creationId xmlns:p14="http://schemas.microsoft.com/office/powerpoint/2010/main" val="324639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063A00-053F-4C89-88EE-39ACB6BD80F8}"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0FB9AE-6F3D-41F0-9AA3-E5C26E8E1591}" type="slidenum">
              <a:rPr lang="en-GB" smtClean="0"/>
              <a:t>‹#›</a:t>
            </a:fld>
            <a:endParaRPr lang="en-GB"/>
          </a:p>
        </p:txBody>
      </p:sp>
    </p:spTree>
    <p:extLst>
      <p:ext uri="{BB962C8B-B14F-4D97-AF65-F5344CB8AC3E}">
        <p14:creationId xmlns:p14="http://schemas.microsoft.com/office/powerpoint/2010/main" val="337200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txBox="1">
            <a:spLocks/>
          </p:cNvSpPr>
          <p:nvPr userDrawn="1"/>
        </p:nvSpPr>
        <p:spPr>
          <a:xfrm>
            <a:off x="914544" y="1599416"/>
            <a:ext cx="10364861" cy="11036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a:t>Click to edit Master title style</a:t>
            </a:r>
            <a:endParaRPr lang="en-GB" sz="4400"/>
          </a:p>
        </p:txBody>
      </p:sp>
      <p:sp>
        <p:nvSpPr>
          <p:cNvPr id="3" name="Subtitle 2"/>
          <p:cNvSpPr txBox="1">
            <a:spLocks/>
          </p:cNvSpPr>
          <p:nvPr userDrawn="1"/>
        </p:nvSpPr>
        <p:spPr>
          <a:xfrm>
            <a:off x="1829092" y="2917559"/>
            <a:ext cx="8535768" cy="13157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sz="2800"/>
              <a:t>Click to edit Master subtitle style</a:t>
            </a:r>
            <a:endParaRPr lang="en-GB" sz="2800"/>
          </a:p>
        </p:txBody>
      </p:sp>
      <p:sp>
        <p:nvSpPr>
          <p:cNvPr id="4" name="Date Placeholder 3"/>
          <p:cNvSpPr txBox="1">
            <a:spLocks/>
          </p:cNvSpPr>
          <p:nvPr userDrawn="1"/>
        </p:nvSpPr>
        <p:spPr>
          <a:xfrm>
            <a:off x="609700" y="4772027"/>
            <a:ext cx="2845256" cy="2741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A3FF8B-3D7E-40A3-972F-2290F6E679E5}" type="datetimeFigureOut">
              <a:rPr lang="en-GB" sz="1800" smtClean="0"/>
              <a:pPr/>
              <a:t>09/04/2021</a:t>
            </a:fld>
            <a:endParaRPr lang="en-GB" sz="1800"/>
          </a:p>
        </p:txBody>
      </p:sp>
      <p:sp>
        <p:nvSpPr>
          <p:cNvPr id="5" name="Slide Number Placeholder 5"/>
          <p:cNvSpPr txBox="1">
            <a:spLocks/>
          </p:cNvSpPr>
          <p:nvPr userDrawn="1"/>
        </p:nvSpPr>
        <p:spPr>
          <a:xfrm>
            <a:off x="8739001" y="4772027"/>
            <a:ext cx="2845256" cy="2741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0B5BB9-13EB-4BF4-AFFE-1FD7252BD932}" type="slidenum">
              <a:rPr lang="en-GB" sz="1800" smtClean="0"/>
              <a:pPr/>
              <a:t>‹#›</a:t>
            </a:fld>
            <a:endParaRPr lang="en-GB" sz="1800"/>
          </a:p>
        </p:txBody>
      </p:sp>
      <p:sp>
        <p:nvSpPr>
          <p:cNvPr id="6" name="Title 1"/>
          <p:cNvSpPr txBox="1">
            <a:spLocks/>
          </p:cNvSpPr>
          <p:nvPr userDrawn="1"/>
        </p:nvSpPr>
        <p:spPr>
          <a:xfrm>
            <a:off x="914544" y="1599416"/>
            <a:ext cx="10364861" cy="11036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00"/>
              <a:t>Click to edit Master title style</a:t>
            </a:r>
            <a:endParaRPr lang="en-GB" sz="4400"/>
          </a:p>
        </p:txBody>
      </p:sp>
      <p:sp>
        <p:nvSpPr>
          <p:cNvPr id="7" name="Subtitle 2"/>
          <p:cNvSpPr txBox="1">
            <a:spLocks/>
          </p:cNvSpPr>
          <p:nvPr userDrawn="1"/>
        </p:nvSpPr>
        <p:spPr>
          <a:xfrm>
            <a:off x="1829092" y="2917559"/>
            <a:ext cx="8535768" cy="13157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200"/>
              <a:t>Click to edit Master subtitle style</a:t>
            </a:r>
            <a:endParaRPr lang="en-GB" sz="3200"/>
          </a:p>
        </p:txBody>
      </p:sp>
      <p:sp>
        <p:nvSpPr>
          <p:cNvPr id="8" name="Date Placeholder 3"/>
          <p:cNvSpPr txBox="1">
            <a:spLocks/>
          </p:cNvSpPr>
          <p:nvPr userDrawn="1"/>
        </p:nvSpPr>
        <p:spPr>
          <a:xfrm>
            <a:off x="609700" y="4772027"/>
            <a:ext cx="2845256" cy="27411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2AC66C-F0BF-44A7-86C9-611CA48A43D7}" type="datetimeFigureOut">
              <a:rPr lang="en-GB" sz="1200" smtClean="0"/>
              <a:pPr/>
              <a:t>09/04/2021</a:t>
            </a:fld>
            <a:endParaRPr lang="en-GB" sz="1200"/>
          </a:p>
        </p:txBody>
      </p:sp>
      <p:sp>
        <p:nvSpPr>
          <p:cNvPr id="9" name="Slide Number Placeholder 5"/>
          <p:cNvSpPr txBox="1">
            <a:spLocks/>
          </p:cNvSpPr>
          <p:nvPr userDrawn="1"/>
        </p:nvSpPr>
        <p:spPr>
          <a:xfrm>
            <a:off x="8739001" y="4772027"/>
            <a:ext cx="2845256" cy="2741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9087-94BC-415C-8A96-1D40BD70811D}" type="slidenum">
              <a:rPr lang="en-GB" sz="1200" smtClean="0"/>
              <a:pPr/>
              <a:t>‹#›</a:t>
            </a:fld>
            <a:endParaRPr lang="en-GB" sz="1200"/>
          </a:p>
        </p:txBody>
      </p:sp>
      <p:sp>
        <p:nvSpPr>
          <p:cNvPr id="10" name="Rectangle 9"/>
          <p:cNvSpPr/>
          <p:nvPr userDrawn="1"/>
        </p:nvSpPr>
        <p:spPr>
          <a:xfrm flipV="1">
            <a:off x="-1" y="-1"/>
            <a:ext cx="12204185" cy="6863708"/>
          </a:xfrm>
          <a:prstGeom prst="rect">
            <a:avLst/>
          </a:prstGeom>
          <a:gradFill flip="none" rotWithShape="1">
            <a:gsLst>
              <a:gs pos="0">
                <a:srgbClr val="2C2D84"/>
              </a:gs>
              <a:gs pos="66000">
                <a:srgbClr val="2E83C5"/>
              </a:gs>
              <a:gs pos="100000">
                <a:srgbClr val="9FC63B"/>
              </a:gs>
              <a:gs pos="42000">
                <a:srgbClr val="006AB4"/>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flipH="1">
            <a:off x="0" y="3004706"/>
            <a:ext cx="12204184" cy="3853294"/>
            <a:chOff x="1" y="1725401"/>
            <a:chExt cx="12191996" cy="5132596"/>
          </a:xfrm>
        </p:grpSpPr>
        <p:sp>
          <p:nvSpPr>
            <p:cNvPr id="12" name="Google Shape;12;p2"/>
            <p:cNvSpPr/>
            <p:nvPr userDrawn="1"/>
          </p:nvSpPr>
          <p:spPr>
            <a:xfrm rot="10800000" flipH="1">
              <a:off x="1" y="1725401"/>
              <a:ext cx="2743198" cy="1645203"/>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3" name="Google Shape;13;p2"/>
            <p:cNvSpPr/>
            <p:nvPr userDrawn="1"/>
          </p:nvSpPr>
          <p:spPr>
            <a:xfrm rot="10800000" flipH="1">
              <a:off x="1727199" y="5517695"/>
              <a:ext cx="7600947" cy="1340302"/>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4" name="Google Shape;14;p2"/>
            <p:cNvSpPr/>
            <p:nvPr userDrawn="1"/>
          </p:nvSpPr>
          <p:spPr>
            <a:xfrm rot="10800000" flipH="1">
              <a:off x="7753345" y="4255937"/>
              <a:ext cx="4438646" cy="1943757"/>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5" name="Google Shape;16;p2"/>
            <p:cNvSpPr/>
            <p:nvPr userDrawn="1"/>
          </p:nvSpPr>
          <p:spPr>
            <a:xfrm rot="10800000" flipH="1">
              <a:off x="10915648" y="2490041"/>
              <a:ext cx="1276349" cy="1384766"/>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6" name="Google Shape;17;p2"/>
            <p:cNvSpPr/>
            <p:nvPr userDrawn="1"/>
          </p:nvSpPr>
          <p:spPr>
            <a:xfrm rot="10800000" flipH="1">
              <a:off x="2730495" y="4531589"/>
              <a:ext cx="2381248" cy="1581685"/>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7" name="Google Shape;18;p2"/>
            <p:cNvSpPr/>
            <p:nvPr userDrawn="1"/>
          </p:nvSpPr>
          <p:spPr>
            <a:xfrm rot="10800000" flipH="1">
              <a:off x="11366499" y="3735061"/>
              <a:ext cx="825498" cy="1302188"/>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t="4862"/>
          <a:stretch/>
        </p:blipFill>
        <p:spPr>
          <a:xfrm>
            <a:off x="685149" y="1"/>
            <a:ext cx="1902756" cy="1818895"/>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8001" y="5131522"/>
            <a:ext cx="4072057" cy="1767693"/>
          </a:xfrm>
          <a:prstGeom prst="rect">
            <a:avLst/>
          </a:prstGeom>
        </p:spPr>
      </p:pic>
    </p:spTree>
    <p:extLst>
      <p:ext uri="{BB962C8B-B14F-4D97-AF65-F5344CB8AC3E}">
        <p14:creationId xmlns:p14="http://schemas.microsoft.com/office/powerpoint/2010/main" val="376150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063A00-053F-4C89-88EE-39ACB6BD80F8}"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0FB9AE-6F3D-41F0-9AA3-E5C26E8E1591}" type="slidenum">
              <a:rPr lang="en-GB" smtClean="0"/>
              <a:t>‹#›</a:t>
            </a:fld>
            <a:endParaRPr lang="en-GB"/>
          </a:p>
        </p:txBody>
      </p:sp>
    </p:spTree>
    <p:extLst>
      <p:ext uri="{BB962C8B-B14F-4D97-AF65-F5344CB8AC3E}">
        <p14:creationId xmlns:p14="http://schemas.microsoft.com/office/powerpoint/2010/main" val="299803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063A00-053F-4C89-88EE-39ACB6BD80F8}"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0FB9AE-6F3D-41F0-9AA3-E5C26E8E1591}" type="slidenum">
              <a:rPr lang="en-GB" smtClean="0"/>
              <a:t>‹#›</a:t>
            </a:fld>
            <a:endParaRPr lang="en-GB"/>
          </a:p>
        </p:txBody>
      </p:sp>
    </p:spTree>
    <p:extLst>
      <p:ext uri="{BB962C8B-B14F-4D97-AF65-F5344CB8AC3E}">
        <p14:creationId xmlns:p14="http://schemas.microsoft.com/office/powerpoint/2010/main" val="277136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7063A00-053F-4C89-88EE-39ACB6BD80F8}"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0FB9AE-6F3D-41F0-9AA3-E5C26E8E1591}" type="slidenum">
              <a:rPr lang="en-GB" smtClean="0"/>
              <a:t>‹#›</a:t>
            </a:fld>
            <a:endParaRPr lang="en-GB"/>
          </a:p>
        </p:txBody>
      </p:sp>
    </p:spTree>
    <p:extLst>
      <p:ext uri="{BB962C8B-B14F-4D97-AF65-F5344CB8AC3E}">
        <p14:creationId xmlns:p14="http://schemas.microsoft.com/office/powerpoint/2010/main" val="4027051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7063A00-053F-4C89-88EE-39ACB6BD80F8}" type="datetimeFigureOut">
              <a:rPr lang="en-GB" smtClean="0"/>
              <a:t>09/04/2021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0FB9AE-6F3D-41F0-9AA3-E5C26E8E1591}" type="slidenum">
              <a:rPr lang="en-GB" smtClean="0"/>
              <a:t>‹#›</a:t>
            </a:fld>
            <a:endParaRPr lang="en-GB"/>
          </a:p>
        </p:txBody>
      </p:sp>
    </p:spTree>
    <p:extLst>
      <p:ext uri="{BB962C8B-B14F-4D97-AF65-F5344CB8AC3E}">
        <p14:creationId xmlns:p14="http://schemas.microsoft.com/office/powerpoint/2010/main" val="218376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7063A00-053F-4C89-88EE-39ACB6BD80F8}" type="datetimeFigureOut">
              <a:rPr lang="en-GB" smtClean="0"/>
              <a:t>09/04/2021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0FB9AE-6F3D-41F0-9AA3-E5C26E8E1591}" type="slidenum">
              <a:rPr lang="en-GB" smtClean="0"/>
              <a:t>‹#›</a:t>
            </a:fld>
            <a:endParaRPr lang="en-GB"/>
          </a:p>
        </p:txBody>
      </p:sp>
    </p:spTree>
    <p:extLst>
      <p:ext uri="{BB962C8B-B14F-4D97-AF65-F5344CB8AC3E}">
        <p14:creationId xmlns:p14="http://schemas.microsoft.com/office/powerpoint/2010/main" val="3002877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63A00-053F-4C89-88EE-39ACB6BD80F8}" type="datetimeFigureOut">
              <a:rPr lang="en-GB" smtClean="0"/>
              <a:t>09/04/2021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0FB9AE-6F3D-41F0-9AA3-E5C26E8E1591}" type="slidenum">
              <a:rPr lang="en-GB" smtClean="0"/>
              <a:t>‹#›</a:t>
            </a:fld>
            <a:endParaRPr lang="en-GB"/>
          </a:p>
        </p:txBody>
      </p:sp>
    </p:spTree>
    <p:extLst>
      <p:ext uri="{BB962C8B-B14F-4D97-AF65-F5344CB8AC3E}">
        <p14:creationId xmlns:p14="http://schemas.microsoft.com/office/powerpoint/2010/main" val="2722009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063A00-053F-4C89-88EE-39ACB6BD80F8}"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0FB9AE-6F3D-41F0-9AA3-E5C26E8E1591}" type="slidenum">
              <a:rPr lang="en-GB" smtClean="0"/>
              <a:t>‹#›</a:t>
            </a:fld>
            <a:endParaRPr lang="en-GB"/>
          </a:p>
        </p:txBody>
      </p:sp>
    </p:spTree>
    <p:extLst>
      <p:ext uri="{BB962C8B-B14F-4D97-AF65-F5344CB8AC3E}">
        <p14:creationId xmlns:p14="http://schemas.microsoft.com/office/powerpoint/2010/main" val="2740930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063A00-053F-4C89-88EE-39ACB6BD80F8}"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0FB9AE-6F3D-41F0-9AA3-E5C26E8E1591}" type="slidenum">
              <a:rPr lang="en-GB" smtClean="0"/>
              <a:t>‹#›</a:t>
            </a:fld>
            <a:endParaRPr lang="en-GB"/>
          </a:p>
        </p:txBody>
      </p:sp>
    </p:spTree>
    <p:extLst>
      <p:ext uri="{BB962C8B-B14F-4D97-AF65-F5344CB8AC3E}">
        <p14:creationId xmlns:p14="http://schemas.microsoft.com/office/powerpoint/2010/main" val="119694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63A00-053F-4C89-88EE-39ACB6BD80F8}" type="datetimeFigureOut">
              <a:rPr lang="en-GB" smtClean="0"/>
              <a:t>09/04/2021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FB9AE-6F3D-41F0-9AA3-E5C26E8E1591}" type="slidenum">
              <a:rPr lang="en-GB" smtClean="0"/>
              <a:t>‹#›</a:t>
            </a:fld>
            <a:endParaRPr lang="en-GB"/>
          </a:p>
        </p:txBody>
      </p:sp>
    </p:spTree>
    <p:extLst>
      <p:ext uri="{BB962C8B-B14F-4D97-AF65-F5344CB8AC3E}">
        <p14:creationId xmlns:p14="http://schemas.microsoft.com/office/powerpoint/2010/main" val="3091780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kv"/><Relationship Id="rId1" Type="http://schemas.microsoft.com/office/2007/relationships/media" Target="../media/media1.mk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ctrTitle" idx="4294967295"/>
          </p:nvPr>
        </p:nvSpPr>
        <p:spPr>
          <a:xfrm>
            <a:off x="389463" y="2823140"/>
            <a:ext cx="10504959" cy="2387600"/>
          </a:xfrm>
        </p:spPr>
        <p:txBody>
          <a:bodyPr anchor="b">
            <a:normAutofit fontScale="90000"/>
          </a:bodyPr>
          <a:lstStyle>
            <a:lvl1pPr algn="l">
              <a:defRPr sz="4800"/>
            </a:lvl1pPr>
          </a:lstStyle>
          <a:p>
            <a:r>
              <a:rPr lang="en-GB" sz="5300" b="1" dirty="0">
                <a:solidFill>
                  <a:schemeClr val="bg2"/>
                </a:solidFill>
              </a:rPr>
              <a:t> </a:t>
            </a:r>
            <a:br>
              <a:rPr lang="en-GB" sz="5300" b="1" dirty="0">
                <a:solidFill>
                  <a:schemeClr val="bg2"/>
                </a:solidFill>
              </a:rPr>
            </a:br>
            <a:br>
              <a:rPr lang="en-GB" sz="5300" b="1" dirty="0">
                <a:solidFill>
                  <a:schemeClr val="bg2"/>
                </a:solidFill>
              </a:rPr>
            </a:br>
            <a:r>
              <a:rPr lang="en-GB" sz="5300" b="1" dirty="0">
                <a:solidFill>
                  <a:schemeClr val="bg2"/>
                </a:solidFill>
              </a:rPr>
              <a:t>FMS – Changes to Ledger Codes in Financial Year 2021-22</a:t>
            </a:r>
            <a:br>
              <a:rPr lang="en-GB" b="1" dirty="0">
                <a:solidFill>
                  <a:schemeClr val="bg2"/>
                </a:solidFill>
              </a:rPr>
            </a:br>
            <a:br>
              <a:rPr lang="en-GB" b="1" dirty="0">
                <a:solidFill>
                  <a:schemeClr val="bg2"/>
                </a:solidFill>
              </a:rPr>
            </a:br>
            <a:r>
              <a:rPr lang="en-GB" b="1" dirty="0">
                <a:solidFill>
                  <a:schemeClr val="bg2"/>
                </a:solidFill>
              </a:rPr>
              <a:t>     </a:t>
            </a:r>
            <a:endParaRPr lang="en-GB" sz="3600" b="1" dirty="0">
              <a:solidFill>
                <a:schemeClr val="bg2"/>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178910"/>
            <a:ext cx="1241612" cy="1241612"/>
          </a:xfrm>
          <a:prstGeom prst="rect">
            <a:avLst/>
          </a:prstGeom>
        </p:spPr>
      </p:pic>
    </p:spTree>
    <p:extLst>
      <p:ext uri="{BB962C8B-B14F-4D97-AF65-F5344CB8AC3E}">
        <p14:creationId xmlns:p14="http://schemas.microsoft.com/office/powerpoint/2010/main" val="2784230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ctrTitle" idx="4294967295"/>
          </p:nvPr>
        </p:nvSpPr>
        <p:spPr>
          <a:xfrm>
            <a:off x="474071" y="5197024"/>
            <a:ext cx="10444941" cy="2387600"/>
          </a:xfrm>
        </p:spPr>
        <p:txBody>
          <a:bodyPr anchor="b">
            <a:normAutofit fontScale="90000"/>
          </a:bodyPr>
          <a:lstStyle>
            <a:lvl1pPr algn="l">
              <a:defRPr sz="4800"/>
            </a:lvl1pPr>
          </a:lstStyle>
          <a:p>
            <a:r>
              <a:rPr lang="en-GB" sz="4000" dirty="0">
                <a:solidFill>
                  <a:schemeClr val="bg1"/>
                </a:solidFill>
              </a:rPr>
              <a:t>Ledger Codes 992359 Teachers Pension Grant and 992349 Teachers Pay Grant are no longer to be used.  </a:t>
            </a:r>
            <a:br>
              <a:rPr lang="en-GB" sz="4000" dirty="0">
                <a:solidFill>
                  <a:schemeClr val="bg1"/>
                </a:solidFill>
              </a:rPr>
            </a:br>
            <a:br>
              <a:rPr lang="en-GB" sz="4000" dirty="0">
                <a:solidFill>
                  <a:schemeClr val="bg1"/>
                </a:solidFill>
              </a:rPr>
            </a:br>
            <a:r>
              <a:rPr lang="en-GB" sz="4000" dirty="0">
                <a:solidFill>
                  <a:schemeClr val="bg1"/>
                </a:solidFill>
              </a:rPr>
              <a:t>It is not possible to delete Ledger Codes from FMS.</a:t>
            </a:r>
            <a:br>
              <a:rPr lang="en-GB" sz="4000" dirty="0">
                <a:solidFill>
                  <a:schemeClr val="bg1"/>
                </a:solidFill>
              </a:rPr>
            </a:br>
            <a:r>
              <a:rPr lang="en-GB" sz="4000" dirty="0">
                <a:solidFill>
                  <a:schemeClr val="bg1"/>
                </a:solidFill>
              </a:rPr>
              <a:t>Instead they are to be taken out of use.  First they should be unlinked from the Cost Centre I01 and then DNU should be added to the beginning of the Ledger Code description.</a:t>
            </a:r>
            <a:br>
              <a:rPr lang="en-GB" sz="5400" dirty="0">
                <a:solidFill>
                  <a:schemeClr val="bg1"/>
                </a:solidFill>
              </a:rPr>
            </a:br>
            <a:br>
              <a:rPr lang="en-GB" b="1" dirty="0">
                <a:solidFill>
                  <a:schemeClr val="bg2"/>
                </a:solidFill>
              </a:rPr>
            </a:br>
            <a:br>
              <a:rPr lang="en-GB" b="1" dirty="0">
                <a:solidFill>
                  <a:schemeClr val="bg2"/>
                </a:solidFill>
              </a:rPr>
            </a:br>
            <a:endParaRPr lang="en-GB" b="1" dirty="0">
              <a:solidFill>
                <a:schemeClr val="bg2"/>
              </a:solidFill>
            </a:endParaRPr>
          </a:p>
        </p:txBody>
      </p:sp>
      <p:sp>
        <p:nvSpPr>
          <p:cNvPr id="23" name="Subtitle 2"/>
          <p:cNvSpPr>
            <a:spLocks noGrp="1"/>
          </p:cNvSpPr>
          <p:nvPr>
            <p:ph type="subTitle" idx="4294967295"/>
          </p:nvPr>
        </p:nvSpPr>
        <p:spPr>
          <a:xfrm>
            <a:off x="2910341" y="4015265"/>
            <a:ext cx="7888288" cy="1455737"/>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4400" dirty="0">
                <a:solidFill>
                  <a:schemeClr val="bg2"/>
                </a:solidFill>
              </a:rPr>
              <a:t> </a:t>
            </a:r>
            <a:endParaRPr lang="en-GB" sz="4400" dirty="0">
              <a:solidFill>
                <a:schemeClr val="bg2"/>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178910"/>
            <a:ext cx="1241612" cy="1241612"/>
          </a:xfrm>
          <a:prstGeom prst="rect">
            <a:avLst/>
          </a:prstGeom>
        </p:spPr>
      </p:pic>
    </p:spTree>
    <p:extLst>
      <p:ext uri="{BB962C8B-B14F-4D97-AF65-F5344CB8AC3E}">
        <p14:creationId xmlns:p14="http://schemas.microsoft.com/office/powerpoint/2010/main" val="474536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ctrTitle" idx="4294967295"/>
          </p:nvPr>
        </p:nvSpPr>
        <p:spPr>
          <a:xfrm>
            <a:off x="348886" y="2944791"/>
            <a:ext cx="8359300" cy="2387600"/>
          </a:xfrm>
        </p:spPr>
        <p:txBody>
          <a:bodyPr anchor="b">
            <a:normAutofit fontScale="90000"/>
          </a:bodyPr>
          <a:lstStyle>
            <a:lvl1pPr algn="l">
              <a:defRPr sz="4800"/>
            </a:lvl1pPr>
          </a:lstStyle>
          <a:p>
            <a:br>
              <a:rPr lang="en-GB" sz="5300" dirty="0">
                <a:solidFill>
                  <a:schemeClr val="bg1"/>
                </a:solidFill>
              </a:rPr>
            </a:br>
            <a:br>
              <a:rPr lang="en-GB" sz="5300" dirty="0">
                <a:solidFill>
                  <a:schemeClr val="bg1"/>
                </a:solidFill>
              </a:rPr>
            </a:br>
            <a:br>
              <a:rPr lang="en-GB" sz="5300" dirty="0">
                <a:solidFill>
                  <a:schemeClr val="bg1"/>
                </a:solidFill>
              </a:rPr>
            </a:br>
            <a:br>
              <a:rPr lang="en-GB" sz="5300" dirty="0">
                <a:solidFill>
                  <a:schemeClr val="bg1"/>
                </a:solidFill>
              </a:rPr>
            </a:br>
            <a:r>
              <a:rPr lang="en-GB" sz="4000" dirty="0">
                <a:solidFill>
                  <a:schemeClr val="bg1"/>
                </a:solidFill>
              </a:rPr>
              <a:t>Follow the video on the next slide to take these Ledger Codes out of use. </a:t>
            </a:r>
            <a:br>
              <a:rPr lang="en-GB" sz="5400" dirty="0">
                <a:solidFill>
                  <a:schemeClr val="bg1"/>
                </a:solidFill>
              </a:rPr>
            </a:br>
            <a:br>
              <a:rPr lang="en-GB" b="1" dirty="0">
                <a:solidFill>
                  <a:schemeClr val="bg2"/>
                </a:solidFill>
              </a:rPr>
            </a:br>
            <a:br>
              <a:rPr lang="en-GB" b="1" dirty="0">
                <a:solidFill>
                  <a:schemeClr val="bg2"/>
                </a:solidFill>
              </a:rPr>
            </a:br>
            <a:endParaRPr lang="en-GB" b="1" dirty="0">
              <a:solidFill>
                <a:schemeClr val="bg2"/>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178910"/>
            <a:ext cx="1241612" cy="1241612"/>
          </a:xfrm>
          <a:prstGeom prst="rect">
            <a:avLst/>
          </a:prstGeom>
        </p:spPr>
      </p:pic>
      <p:sp>
        <p:nvSpPr>
          <p:cNvPr id="4" name="Subtitle 2"/>
          <p:cNvSpPr txBox="1">
            <a:spLocks/>
          </p:cNvSpPr>
          <p:nvPr/>
        </p:nvSpPr>
        <p:spPr>
          <a:xfrm>
            <a:off x="348886" y="3876654"/>
            <a:ext cx="10218965" cy="14557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a:solidFill>
                  <a:schemeClr val="bg2"/>
                </a:solidFill>
              </a:rPr>
              <a:t>Hover over the slide to reveal the play/pause button</a:t>
            </a:r>
          </a:p>
        </p:txBody>
      </p:sp>
      <p:pic>
        <p:nvPicPr>
          <p:cNvPr id="5" name="Picture 4"/>
          <p:cNvPicPr>
            <a:picLocks noChangeAspect="1"/>
          </p:cNvPicPr>
          <p:nvPr/>
        </p:nvPicPr>
        <p:blipFill rotWithShape="1">
          <a:blip r:embed="rId3"/>
          <a:srcRect l="23730" t="84375" r="9305" b="9911"/>
          <a:stretch/>
        </p:blipFill>
        <p:spPr>
          <a:xfrm>
            <a:off x="459919" y="4395516"/>
            <a:ext cx="9277057" cy="418011"/>
          </a:xfrm>
          <a:prstGeom prst="rect">
            <a:avLst/>
          </a:prstGeom>
        </p:spPr>
      </p:pic>
    </p:spTree>
    <p:extLst>
      <p:ext uri="{BB962C8B-B14F-4D97-AF65-F5344CB8AC3E}">
        <p14:creationId xmlns:p14="http://schemas.microsoft.com/office/powerpoint/2010/main" val="4260773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21-04-09 11-18-2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112" y="0"/>
            <a:ext cx="12180888" cy="6858000"/>
          </a:xfrm>
          <a:prstGeom prst="rect">
            <a:avLst/>
          </a:prstGeom>
        </p:spPr>
      </p:pic>
      <p:sp>
        <p:nvSpPr>
          <p:cNvPr id="6" name="Down Arrow 5"/>
          <p:cNvSpPr/>
          <p:nvPr/>
        </p:nvSpPr>
        <p:spPr>
          <a:xfrm>
            <a:off x="1933303" y="5630091"/>
            <a:ext cx="561703" cy="56233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5338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D541F40C116943808D5E2D87507762" ma:contentTypeVersion="7" ma:contentTypeDescription="Create a new document." ma:contentTypeScope="" ma:versionID="1a37c6590e3577d04acbd134913920ac">
  <xsd:schema xmlns:xsd="http://www.w3.org/2001/XMLSchema" xmlns:xs="http://www.w3.org/2001/XMLSchema" xmlns:p="http://schemas.microsoft.com/office/2006/metadata/properties" xmlns:ns3="ba393969-c13c-4918-a233-a78fb9100d24" xmlns:ns4="feceaa4f-2705-4c59-9997-b5a36bc4899e" targetNamespace="http://schemas.microsoft.com/office/2006/metadata/properties" ma:root="true" ma:fieldsID="3d4c1f85c4ae2ef90a49efa958cd62cc" ns3:_="" ns4:_="">
    <xsd:import namespace="ba393969-c13c-4918-a233-a78fb9100d24"/>
    <xsd:import namespace="feceaa4f-2705-4c59-9997-b5a36bc4899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393969-c13c-4918-a233-a78fb9100d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ceaa4f-2705-4c59-9997-b5a36bc4899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55F6D2-FF9E-4338-86A3-2BAAFA06B7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393969-c13c-4918-a233-a78fb9100d24"/>
    <ds:schemaRef ds:uri="feceaa4f-2705-4c59-9997-b5a36bc489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43E662-3FF6-44D9-A438-D14958A72869}">
  <ds:schemaRefs>
    <ds:schemaRef ds:uri="http://schemas.microsoft.com/sharepoint/v3/contenttype/forms"/>
  </ds:schemaRefs>
</ds:datastoreItem>
</file>

<file path=customXml/itemProps3.xml><?xml version="1.0" encoding="utf-8"?>
<ds:datastoreItem xmlns:ds="http://schemas.openxmlformats.org/officeDocument/2006/customXml" ds:itemID="{4D5D23C2-DDFB-437F-8E0D-80AD676C0158}">
  <ds:schemaRefs>
    <ds:schemaRef ds:uri="http://purl.org/dc/elements/1.1/"/>
    <ds:schemaRef ds:uri="http://www.w3.org/XML/1998/namespace"/>
    <ds:schemaRef ds:uri="http://schemas.microsoft.com/office/infopath/2007/PartnerControls"/>
    <ds:schemaRef ds:uri="feceaa4f-2705-4c59-9997-b5a36bc4899e"/>
    <ds:schemaRef ds:uri="http://schemas.microsoft.com/office/2006/documentManagement/types"/>
    <ds:schemaRef ds:uri="http://purl.org/dc/dcmitype/"/>
    <ds:schemaRef ds:uri="http://purl.org/dc/terms/"/>
    <ds:schemaRef ds:uri="ba393969-c13c-4918-a233-a78fb9100d24"/>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976</TotalTime>
  <Words>31</Words>
  <Application>Microsoft Office PowerPoint</Application>
  <PresentationFormat>Widescreen</PresentationFormat>
  <Paragraphs>5</Paragraphs>
  <Slides>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   FMS – Changes to Ledger Codes in Financial Year 2021-22       </vt:lpstr>
      <vt:lpstr>Ledger Codes 992359 Teachers Pension Grant and 992349 Teachers Pay Grant are no longer to be used.    It is not possible to delete Ledger Codes from FMS. Instead they are to be taken out of use.  First they should be unlinked from the Cost Centre I01 and then DNU should be added to the beginning of the Ledger Code description.   </vt:lpstr>
      <vt:lpstr>    Follow the video on the next slide to take these Ledger Codes out of use.    </vt:lpstr>
      <vt:lpstr>PowerPoint Presentation</vt:lpstr>
    </vt:vector>
  </TitlesOfParts>
  <Company>School TST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up a New User on FMS and Assigning Access Rights</dc:title>
  <dc:creator>Manager</dc:creator>
  <cp:lastModifiedBy>Kathryn Reidy</cp:lastModifiedBy>
  <cp:revision>45</cp:revision>
  <dcterms:created xsi:type="dcterms:W3CDTF">2020-08-18T15:21:45Z</dcterms:created>
  <dcterms:modified xsi:type="dcterms:W3CDTF">2021-04-09T12:21:34Z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0x010100B8D541F40C116943808D5E2D87507762</vt:lpwstr>
  </property>
</Properties>
</file>