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3" r:id="rId5"/>
    <p:sldId id="256" r:id="rId6"/>
    <p:sldId id="258" r:id="rId7"/>
    <p:sldId id="259" r:id="rId8"/>
    <p:sldId id="260" r:id="rId9"/>
    <p:sldId id="261" r:id="rId10"/>
    <p:sldId id="262" r:id="rId11"/>
    <p:sldId id="263" r:id="rId12"/>
    <p:sldId id="264" r:id="rId13"/>
    <p:sldId id="274" r:id="rId14"/>
    <p:sldId id="265" r:id="rId15"/>
    <p:sldId id="266" r:id="rId16"/>
    <p:sldId id="267" r:id="rId17"/>
    <p:sldId id="268" r:id="rId18"/>
    <p:sldId id="269" r:id="rId19"/>
    <p:sldId id="270" r:id="rId20"/>
    <p:sldId id="271" r:id="rId21"/>
    <p:sldId id="272" r:id="rId22"/>
    <p:sldId id="275"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2D84"/>
    <a:srgbClr val="9FC63B"/>
    <a:srgbClr val="006A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5E3B10-1850-4B74-A9A2-E4A185A1FFE2}" v="31" dt="2023-02-02T12:26:55.2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47" autoAdjust="0"/>
    <p:restoredTop sz="94660"/>
  </p:normalViewPr>
  <p:slideViewPr>
    <p:cSldViewPr snapToGrid="0">
      <p:cViewPr varScale="1">
        <p:scale>
          <a:sx n="67" d="100"/>
          <a:sy n="67" d="100"/>
        </p:scale>
        <p:origin x="1256" y="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40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t>02/02/2023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423394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t>02/02/2023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2538694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400"/>
              <a:t>Click to edit Master title style</a:t>
            </a:r>
            <a:endParaRPr lang="en-GB" sz="4400"/>
          </a:p>
        </p:txBody>
      </p:sp>
      <p:sp>
        <p:nvSpPr>
          <p:cNvPr id="3"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sz="2800"/>
              <a:t>Click to edit Master subtitle style</a:t>
            </a:r>
            <a:endParaRPr lang="en-GB" sz="2800"/>
          </a:p>
        </p:txBody>
      </p:sp>
      <p:sp>
        <p:nvSpPr>
          <p:cNvPr id="4" name="Date Placeholder 3"/>
          <p:cNvSpPr txBox="1">
            <a:spLocks/>
          </p:cNvSpPr>
          <p:nvPr userDrawn="1"/>
        </p:nvSpPr>
        <p:spPr>
          <a:xfrm>
            <a:off x="457275"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A3FF8B-3D7E-40A3-972F-2290F6E679E5}" type="datetimeFigureOut">
              <a:rPr lang="en-GB" sz="1800" smtClean="0"/>
              <a:pPr/>
              <a:t>02/02/2023</a:t>
            </a:fld>
            <a:endParaRPr lang="en-GB" sz="1800"/>
          </a:p>
        </p:txBody>
      </p:sp>
      <p:sp>
        <p:nvSpPr>
          <p:cNvPr id="5" name="Slide Number Placeholder 5"/>
          <p:cNvSpPr txBox="1">
            <a:spLocks/>
          </p:cNvSpPr>
          <p:nvPr userDrawn="1"/>
        </p:nvSpPr>
        <p:spPr>
          <a:xfrm>
            <a:off x="6554251"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10B5BB9-13EB-4BF4-AFFE-1FD7252BD932}" type="slidenum">
              <a:rPr lang="en-GB" sz="1800" smtClean="0"/>
              <a:pPr/>
              <a:t>‹#›</a:t>
            </a:fld>
            <a:endParaRPr lang="en-GB" sz="1800"/>
          </a:p>
        </p:txBody>
      </p:sp>
      <p:sp>
        <p:nvSpPr>
          <p:cNvPr id="6"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400"/>
              <a:t>Click to edit Master title style</a:t>
            </a:r>
            <a:endParaRPr lang="en-GB" sz="4400"/>
          </a:p>
        </p:txBody>
      </p:sp>
      <p:sp>
        <p:nvSpPr>
          <p:cNvPr id="7"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3200"/>
              <a:t>Click to edit Master subtitle style</a:t>
            </a:r>
            <a:endParaRPr lang="en-GB" sz="3200"/>
          </a:p>
        </p:txBody>
      </p:sp>
      <p:sp>
        <p:nvSpPr>
          <p:cNvPr id="8" name="Date Placeholder 3"/>
          <p:cNvSpPr txBox="1">
            <a:spLocks/>
          </p:cNvSpPr>
          <p:nvPr userDrawn="1"/>
        </p:nvSpPr>
        <p:spPr>
          <a:xfrm>
            <a:off x="457275" y="4772026"/>
            <a:ext cx="2133942" cy="274117"/>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2AC66C-F0BF-44A7-86C9-611CA48A43D7}" type="datetimeFigureOut">
              <a:rPr lang="en-GB" sz="1200" smtClean="0"/>
              <a:pPr/>
              <a:t>02/02/2023</a:t>
            </a:fld>
            <a:endParaRPr lang="en-GB" sz="1200"/>
          </a:p>
        </p:txBody>
      </p:sp>
      <p:sp>
        <p:nvSpPr>
          <p:cNvPr id="9" name="Slide Number Placeholder 5"/>
          <p:cNvSpPr txBox="1">
            <a:spLocks/>
          </p:cNvSpPr>
          <p:nvPr userDrawn="1"/>
        </p:nvSpPr>
        <p:spPr>
          <a:xfrm>
            <a:off x="6554251" y="4772026"/>
            <a:ext cx="2133942" cy="27411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AF9087-94BC-415C-8A96-1D40BD70811D}" type="slidenum">
              <a:rPr lang="en-GB" sz="1200" smtClean="0"/>
              <a:pPr/>
              <a:t>‹#›</a:t>
            </a:fld>
            <a:endParaRPr lang="en-GB" sz="1200"/>
          </a:p>
        </p:txBody>
      </p:sp>
      <p:sp>
        <p:nvSpPr>
          <p:cNvPr id="10" name="Rectangle 9"/>
          <p:cNvSpPr/>
          <p:nvPr userDrawn="1"/>
        </p:nvSpPr>
        <p:spPr>
          <a:xfrm flipV="1">
            <a:off x="-1" y="-1"/>
            <a:ext cx="9153139" cy="6863708"/>
          </a:xfrm>
          <a:prstGeom prst="rect">
            <a:avLst/>
          </a:prstGeom>
          <a:gradFill flip="none" rotWithShape="1">
            <a:gsLst>
              <a:gs pos="0">
                <a:srgbClr val="2C2D84"/>
              </a:gs>
              <a:gs pos="66000">
                <a:srgbClr val="2E83C5"/>
              </a:gs>
              <a:gs pos="100000">
                <a:srgbClr val="9FC63B"/>
              </a:gs>
              <a:gs pos="42000">
                <a:srgbClr val="006AB4"/>
              </a:gs>
            </a:gsLst>
            <a:lin ang="18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nvGrpSpPr>
          <p:cNvPr id="11" name="Group 10"/>
          <p:cNvGrpSpPr/>
          <p:nvPr userDrawn="1"/>
        </p:nvGrpSpPr>
        <p:grpSpPr>
          <a:xfrm flipH="1">
            <a:off x="0" y="3004706"/>
            <a:ext cx="9153138" cy="3853294"/>
            <a:chOff x="1" y="1725401"/>
            <a:chExt cx="12191996" cy="5132596"/>
          </a:xfrm>
        </p:grpSpPr>
        <p:sp>
          <p:nvSpPr>
            <p:cNvPr id="12" name="Google Shape;12;p2"/>
            <p:cNvSpPr/>
            <p:nvPr userDrawn="1"/>
          </p:nvSpPr>
          <p:spPr>
            <a:xfrm rot="10800000" flipH="1">
              <a:off x="1" y="1725401"/>
              <a:ext cx="2743198" cy="1645203"/>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3" name="Google Shape;13;p2"/>
            <p:cNvSpPr/>
            <p:nvPr userDrawn="1"/>
          </p:nvSpPr>
          <p:spPr>
            <a:xfrm rot="10800000" flipH="1">
              <a:off x="1727199" y="5517695"/>
              <a:ext cx="7600947" cy="1340302"/>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4" name="Google Shape;14;p2"/>
            <p:cNvSpPr/>
            <p:nvPr userDrawn="1"/>
          </p:nvSpPr>
          <p:spPr>
            <a:xfrm rot="10800000" flipH="1">
              <a:off x="7753345" y="4255937"/>
              <a:ext cx="4438646" cy="1943757"/>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5" name="Google Shape;16;p2"/>
            <p:cNvSpPr/>
            <p:nvPr userDrawn="1"/>
          </p:nvSpPr>
          <p:spPr>
            <a:xfrm rot="10800000" flipH="1">
              <a:off x="10915648" y="2490041"/>
              <a:ext cx="1276349" cy="1384766"/>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6" name="Google Shape;17;p2"/>
            <p:cNvSpPr/>
            <p:nvPr userDrawn="1"/>
          </p:nvSpPr>
          <p:spPr>
            <a:xfrm rot="10800000" flipH="1">
              <a:off x="2730495" y="4531589"/>
              <a:ext cx="2381248" cy="1581685"/>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7" name="Google Shape;18;p2"/>
            <p:cNvSpPr/>
            <p:nvPr userDrawn="1"/>
          </p:nvSpPr>
          <p:spPr>
            <a:xfrm rot="10800000" flipH="1">
              <a:off x="11366499" y="3735061"/>
              <a:ext cx="825498" cy="1302188"/>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grpSp>
      <p:pic>
        <p:nvPicPr>
          <p:cNvPr id="21" name="Picture 20"/>
          <p:cNvPicPr>
            <a:picLocks noChangeAspect="1"/>
          </p:cNvPicPr>
          <p:nvPr userDrawn="1"/>
        </p:nvPicPr>
        <p:blipFill rotWithShape="1">
          <a:blip r:embed="rId2" cstate="print">
            <a:extLst>
              <a:ext uri="{28A0092B-C50C-407E-A947-70E740481C1C}">
                <a14:useLocalDpi xmlns:a14="http://schemas.microsoft.com/office/drawing/2010/main" val="0"/>
              </a:ext>
            </a:extLst>
          </a:blip>
          <a:srcRect t="4862"/>
          <a:stretch/>
        </p:blipFill>
        <p:spPr>
          <a:xfrm>
            <a:off x="513861" y="1"/>
            <a:ext cx="1427067" cy="1818895"/>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0" y="5131521"/>
            <a:ext cx="3054043" cy="1767693"/>
          </a:xfrm>
          <a:prstGeom prst="rect">
            <a:avLst/>
          </a:prstGeom>
        </p:spPr>
      </p:pic>
    </p:spTree>
    <p:extLst>
      <p:ext uri="{BB962C8B-B14F-4D97-AF65-F5344CB8AC3E}">
        <p14:creationId xmlns:p14="http://schemas.microsoft.com/office/powerpoint/2010/main" val="369146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
        <p:nvSpPr>
          <p:cNvPr id="7" name="Rectangle 6"/>
          <p:cNvSpPr/>
          <p:nvPr userDrawn="1"/>
        </p:nvSpPr>
        <p:spPr>
          <a:xfrm flipH="1">
            <a:off x="231262" y="6422073"/>
            <a:ext cx="8681485" cy="184297"/>
          </a:xfrm>
          <a:prstGeom prst="rect">
            <a:avLst/>
          </a:prstGeom>
          <a:gradFill>
            <a:gsLst>
              <a:gs pos="0">
                <a:srgbClr val="2C2D84"/>
              </a:gs>
              <a:gs pos="50000">
                <a:srgbClr val="006AB4"/>
              </a:gs>
              <a:gs pos="100000">
                <a:srgbClr val="9FC63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TextBox 7"/>
          <p:cNvSpPr txBox="1"/>
          <p:nvPr userDrawn="1"/>
        </p:nvSpPr>
        <p:spPr>
          <a:xfrm>
            <a:off x="167467" y="6110179"/>
            <a:ext cx="4396295" cy="276999"/>
          </a:xfrm>
          <a:prstGeom prst="rect">
            <a:avLst/>
          </a:prstGeom>
          <a:noFill/>
        </p:spPr>
        <p:txBody>
          <a:bodyPr wrap="square" rtlCol="0">
            <a:spAutoFit/>
          </a:bodyPr>
          <a:lstStyle/>
          <a:p>
            <a:r>
              <a:rPr lang="en-GB" sz="1200" dirty="0">
                <a:solidFill>
                  <a:schemeClr val="tx1"/>
                </a:solidFill>
                <a:latin typeface="+mn-lt"/>
              </a:rPr>
              <a:t>BUCKINGHAMSHIRE</a:t>
            </a:r>
            <a:r>
              <a:rPr lang="en-GB" sz="1200" baseline="0" dirty="0">
                <a:solidFill>
                  <a:schemeClr val="tx1"/>
                </a:solidFill>
                <a:latin typeface="+mn-lt"/>
              </a:rPr>
              <a:t> COUNCIL</a:t>
            </a:r>
            <a:endParaRPr lang="en-GB" sz="1200" dirty="0">
              <a:solidFill>
                <a:schemeClr val="tx1"/>
              </a:solidFill>
              <a:latin typeface="+mn-lt"/>
            </a:endParaRPr>
          </a:p>
        </p:txBody>
      </p:sp>
    </p:spTree>
    <p:extLst>
      <p:ext uri="{BB962C8B-B14F-4D97-AF65-F5344CB8AC3E}">
        <p14:creationId xmlns:p14="http://schemas.microsoft.com/office/powerpoint/2010/main" val="94711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15B87-3049-4CCA-8D28-C8F0F29ED1B4}" type="datetimeFigureOut">
              <a:rPr lang="en-GB" smtClean="0"/>
              <a:t>02/02/2023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108429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215B87-3049-4CCA-8D28-C8F0F29ED1B4}" type="datetimeFigureOut">
              <a:rPr lang="en-GB" smtClean="0"/>
              <a:t>02/02/2023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308824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215B87-3049-4CCA-8D28-C8F0F29ED1B4}" type="datetimeFigureOut">
              <a:rPr lang="en-GB" smtClean="0"/>
              <a:t>02/02/2023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303379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215B87-3049-4CCA-8D28-C8F0F29ED1B4}" type="datetimeFigureOut">
              <a:rPr lang="en-GB" smtClean="0"/>
              <a:t>02/02/2023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115105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15B87-3049-4CCA-8D28-C8F0F29ED1B4}" type="datetimeFigureOut">
              <a:rPr lang="en-GB" smtClean="0"/>
              <a:t>02/02/2023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377955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t>02/02/2023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74128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t>02/02/2023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268152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2/2/2023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762481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ur03.safelinks.protection.outlook.com/?url=http%3A%2F%2Fwww.cyclescheme.co.uk%2F&amp;data=05%7C01%7Cleena.bhavan%40buckinghamshire.gov.uk%7C1cd72022435842ecdace08dac17efea3%7C7fb976b99e2848e180861ddabecf82a0%7C0%7C0%7C638035048421270533%7CUnknown%7CTWFpbGZsb3d8eyJWIjoiMC4wLjAwMDAiLCJQIjoiV2luMzIiLCJBTiI6Ik1haWwiLCJXVCI6Mn0%3D%7C3000%7C%7C%7C&amp;sdata=kxt%2FEZT53vY1lhn%2Biga1c5gIohLRduXDkJrp%2FZ2ql0k%3D&amp;reserved=0" TargetMode="External"/><Relationship Id="rId2" Type="http://schemas.openxmlformats.org/officeDocument/2006/relationships/hyperlink" Target="https://eur03.safelinks.protection.outlook.com/?url=http%3A%2F%2Fwww.cyclescheme.co.uk%2F151cbe&amp;data=05%7C01%7Cleena.bhavan%40buckinghamshire.gov.uk%7C1cd72022435842ecdace08dac17efea3%7C7fb976b99e2848e180861ddabecf82a0%7C0%7C0%7C638035048421270533%7CUnknown%7CTWFpbGZsb3d8eyJWIjoiMC4wLjAwMDAiLCJQIjoiV2luMzIiLCJBTiI6Ik1haWwiLCJXVCI6Mn0%3D%7C3000%7C%7C%7C&amp;sdata=ayCSby71ohzKfg0GfkvsBrin5Sa2ZNCGD1Nw%2BpuQDbk%3D&amp;reserved=0"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6.jpe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mailto:nigel_sweetas@hotmail.com"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atouchofwellbeing.com/"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eur03.safelinks.protection.outlook.com/?url=http%3A%2F%2Fwww.cyclescheme.co.uk%2F151cbe&amp;data=05%7C01%7Cleena.bhavan%40buckinghamshire.gov.uk%7C1cd72022435842ecdace08dac17efea3%7C7fb976b99e2848e180861ddabecf82a0%7C0%7C0%7C638035048421270533%7CUnknown%7CTWFpbGZsb3d8eyJWIjoiMC4wLjAwMDAiLCJQIjoiV2luMzIiLCJBTiI6Ik1haWwiLCJXVCI6Mn0%3D%7C3000%7C%7C%7C&amp;sdata=ayCSby71ohzKfg0GfkvsBrin5Sa2ZNCGD1Nw%2BpuQDbk%3D&amp;reserved=0" TargetMode="External"/><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hyperlink" Target="https://eur03.safelinks.protection.outlook.com/?url=http%3A%2F%2Fwww.cyclescheme.co.uk%2F&amp;data=05%7C01%7Cleena.bhavan%40buckinghamshire.gov.uk%7C1cd72022435842ecdace08dac17efea3%7C7fb976b99e2848e180861ddabecf82a0%7C0%7C0%7C638035048421270533%7CUnknown%7CTWFpbGZsb3d8eyJWIjoiMC4wLjAwMDAiLCJQIjoiV2luMzIiLCJBTiI6Ik1haWwiLCJXVCI6Mn0%3D%7C3000%7C%7C%7C&amp;sdata=kxt%2FEZT53vY1lhn%2Biga1c5gIohLRduXDkJrp%2FZ2ql0k%3D&amp;reserved=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jpeg"/><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hyperlink" Target="mailto:nigel_sweetas@hotmail.com"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http://www.atouchofwellbeing.com/"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FC0E9-98D1-4D73-8CEF-95A8CA50314C}"/>
              </a:ext>
            </a:extLst>
          </p:cNvPr>
          <p:cNvSpPr>
            <a:spLocks noGrp="1"/>
          </p:cNvSpPr>
          <p:nvPr>
            <p:ph type="ctrTitle"/>
          </p:nvPr>
        </p:nvSpPr>
        <p:spPr/>
        <p:txBody>
          <a:bodyPr/>
          <a:lstStyle/>
          <a:p>
            <a:r>
              <a:rPr lang="en-GB" dirty="0"/>
              <a:t>Employee Benefits Posters</a:t>
            </a:r>
          </a:p>
        </p:txBody>
      </p:sp>
      <p:sp>
        <p:nvSpPr>
          <p:cNvPr id="3" name="Subtitle 2">
            <a:extLst>
              <a:ext uri="{FF2B5EF4-FFF2-40B4-BE49-F238E27FC236}">
                <a16:creationId xmlns:a16="http://schemas.microsoft.com/office/drawing/2014/main" id="{0F9330D6-F472-4111-B159-E03E2D52D5FE}"/>
              </a:ext>
            </a:extLst>
          </p:cNvPr>
          <p:cNvSpPr>
            <a:spLocks noGrp="1"/>
          </p:cNvSpPr>
          <p:nvPr>
            <p:ph type="subTitle" idx="1"/>
          </p:nvPr>
        </p:nvSpPr>
        <p:spPr/>
        <p:txBody>
          <a:bodyPr/>
          <a:lstStyle/>
          <a:p>
            <a:r>
              <a:rPr lang="en-GB" dirty="0"/>
              <a:t>Available with a coloured background or white background</a:t>
            </a:r>
          </a:p>
          <a:p>
            <a:r>
              <a:rPr lang="en-GB" dirty="0"/>
              <a:t>Current as at February 2023</a:t>
            </a:r>
          </a:p>
        </p:txBody>
      </p:sp>
    </p:spTree>
    <p:extLst>
      <p:ext uri="{BB962C8B-B14F-4D97-AF65-F5344CB8AC3E}">
        <p14:creationId xmlns:p14="http://schemas.microsoft.com/office/powerpoint/2010/main" val="1664387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E1241B-87F1-4CB9-8110-201E9ED61D18}"/>
              </a:ext>
            </a:extLst>
          </p:cNvPr>
          <p:cNvSpPr txBox="1"/>
          <p:nvPr/>
        </p:nvSpPr>
        <p:spPr>
          <a:xfrm>
            <a:off x="2333625" y="204787"/>
            <a:ext cx="6115050" cy="461665"/>
          </a:xfrm>
          <a:prstGeom prst="rect">
            <a:avLst/>
          </a:prstGeom>
          <a:noFill/>
        </p:spPr>
        <p:txBody>
          <a:bodyPr wrap="square" rtlCol="0">
            <a:spAutoFit/>
          </a:bodyPr>
          <a:lstStyle/>
          <a:p>
            <a:r>
              <a:rPr lang="en-GB" sz="2400" dirty="0">
                <a:solidFill>
                  <a:schemeClr val="bg1"/>
                </a:solidFill>
              </a:rPr>
              <a:t>Employee Benefits – Cycle to Work Scheme</a:t>
            </a:r>
          </a:p>
        </p:txBody>
      </p:sp>
      <p:sp>
        <p:nvSpPr>
          <p:cNvPr id="23" name="TextBox 22">
            <a:extLst>
              <a:ext uri="{FF2B5EF4-FFF2-40B4-BE49-F238E27FC236}">
                <a16:creationId xmlns:a16="http://schemas.microsoft.com/office/drawing/2014/main" id="{5CA104AF-2EF7-4F29-A373-49A22DF537B9}"/>
              </a:ext>
            </a:extLst>
          </p:cNvPr>
          <p:cNvSpPr txBox="1"/>
          <p:nvPr/>
        </p:nvSpPr>
        <p:spPr>
          <a:xfrm>
            <a:off x="2078831" y="780843"/>
            <a:ext cx="7065169" cy="461665"/>
          </a:xfrm>
          <a:prstGeom prst="rect">
            <a:avLst/>
          </a:prstGeom>
          <a:noFill/>
        </p:spPr>
        <p:txBody>
          <a:bodyPr wrap="square">
            <a:spAutoFit/>
          </a:bodyPr>
          <a:lstStyle/>
          <a:p>
            <a:r>
              <a:rPr lang="en-GB" sz="1200" dirty="0">
                <a:solidFill>
                  <a:schemeClr val="bg1"/>
                </a:solidFill>
              </a:rPr>
              <a:t>Offers are provided to staff on a voluntary basis and may be changed or withdrawn at any time. If you become aware of a discount being removed, please contact the HR Service Desk</a:t>
            </a:r>
          </a:p>
        </p:txBody>
      </p:sp>
      <p:sp>
        <p:nvSpPr>
          <p:cNvPr id="12" name="TextBox 11">
            <a:extLst>
              <a:ext uri="{FF2B5EF4-FFF2-40B4-BE49-F238E27FC236}">
                <a16:creationId xmlns:a16="http://schemas.microsoft.com/office/drawing/2014/main" id="{CF8C1C17-1D04-49DB-9C26-B93CD58594C0}"/>
              </a:ext>
            </a:extLst>
          </p:cNvPr>
          <p:cNvSpPr txBox="1"/>
          <p:nvPr/>
        </p:nvSpPr>
        <p:spPr>
          <a:xfrm>
            <a:off x="200025" y="1787753"/>
            <a:ext cx="8743950" cy="3970318"/>
          </a:xfrm>
          <a:prstGeom prst="rect">
            <a:avLst/>
          </a:prstGeom>
          <a:noFill/>
        </p:spPr>
        <p:txBody>
          <a:bodyPr wrap="square">
            <a:spAutoFit/>
          </a:bodyPr>
          <a:lstStyle/>
          <a:p>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Cycle to Work is available throughout the year to staff in schools, provided by Cycle Scheme. </a:t>
            </a:r>
            <a:r>
              <a:rPr lang="en-GB" sz="14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This is a salary sacrifice benefit and offers staff tax savings as a result. Employees can choose a bike (including e-bikes) and eligible equipment – up to a value of £3,000 – with a 12 month hire agreement. At the end of this period, Cycle Scheme will contact you to arrange a transfer of ownership. Employees are responsible for ensuring that they are able to take part in this scheme before enrolling.</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How do I apply?</a:t>
            </a:r>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 Enrolment for the scheme is open all year round. Staff can apply via the ‘Buckinghamshire Council Cycle Scheme’ website </a:t>
            </a:r>
            <a:r>
              <a:rPr lang="en-GB" sz="1400" u="sng" dirty="0">
                <a:solidFill>
                  <a:schemeClr val="bg1"/>
                </a:solidFill>
                <a:effectLst/>
                <a:latin typeface="Calibri" panose="020F0502020204030204" pitchFamily="34" charset="0"/>
                <a:ea typeface="Calibri" panose="020F050202020403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www.cyclescheme.co.uk/151cbe</a:t>
            </a:r>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Alternatively, you can also visit </a:t>
            </a:r>
            <a:r>
              <a:rPr lang="en-GB" sz="1400" u="sng" dirty="0">
                <a:solidFill>
                  <a:schemeClr val="bg1"/>
                </a:solidFill>
                <a:effectLst/>
                <a:latin typeface="Calibri" panose="020F050202020403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www.cyclescheme.co.uk</a:t>
            </a:r>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and search for “Buckinghamshire Council” or employer code ‘151cbe’</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4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Who is eligible for this scheme?</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You can only participate in this scheme if:</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you are an employee</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are on a permanent on a fixed term contract with more than 12 months remaining</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reducing your salary through salary sacrifice would not take you below the National Living Wage (minimum wage)</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you are not employed by an academy, and your school uses Buckinghamshire Council as its payroll provider</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 </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400" dirty="0">
                <a:solidFill>
                  <a:schemeClr val="bg1"/>
                </a:solidFill>
                <a:effectLst/>
                <a:latin typeface="Calibri" panose="020F0502020204030204" pitchFamily="34" charset="0"/>
                <a:ea typeface="Calibri" panose="020F0502020204030204" pitchFamily="34" charset="0"/>
                <a:cs typeface="Arial" panose="020B0604020202020204" pitchFamily="34" charset="0"/>
              </a:rPr>
              <a:t>For more FAQs please see the Cycle to Work scheme information on </a:t>
            </a:r>
            <a:r>
              <a:rPr lang="en-GB" sz="1400" dirty="0" err="1">
                <a:solidFill>
                  <a:schemeClr val="bg1"/>
                </a:solidFill>
                <a:effectLst/>
                <a:latin typeface="Calibri" panose="020F0502020204030204" pitchFamily="34" charset="0"/>
                <a:ea typeface="Calibri" panose="020F0502020204030204" pitchFamily="34" charset="0"/>
                <a:cs typeface="Arial" panose="020B0604020202020204" pitchFamily="34" charset="0"/>
              </a:rPr>
              <a:t>SchoolsWeb</a:t>
            </a:r>
            <a:endPar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568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144AED0-3848-4651-9C2F-71CAD3CA0B28}"/>
              </a:ext>
            </a:extLst>
          </p:cNvPr>
          <p:cNvSpPr txBox="1"/>
          <p:nvPr/>
        </p:nvSpPr>
        <p:spPr>
          <a:xfrm>
            <a:off x="200025" y="105131"/>
            <a:ext cx="6115050" cy="461665"/>
          </a:xfrm>
          <a:prstGeom prst="rect">
            <a:avLst/>
          </a:prstGeom>
          <a:noFill/>
        </p:spPr>
        <p:txBody>
          <a:bodyPr wrap="square" rtlCol="0">
            <a:spAutoFit/>
          </a:bodyPr>
          <a:lstStyle/>
          <a:p>
            <a:r>
              <a:rPr lang="en-GB" sz="2400" dirty="0"/>
              <a:t>Employee Benefits – all schools - Restaurants</a:t>
            </a:r>
          </a:p>
        </p:txBody>
      </p:sp>
      <p:sp>
        <p:nvSpPr>
          <p:cNvPr id="3" name="TextBox 2">
            <a:extLst>
              <a:ext uri="{FF2B5EF4-FFF2-40B4-BE49-F238E27FC236}">
                <a16:creationId xmlns:a16="http://schemas.microsoft.com/office/drawing/2014/main" id="{DABDB5AC-9F48-456E-8718-DBD96D1AA95E}"/>
              </a:ext>
            </a:extLst>
          </p:cNvPr>
          <p:cNvSpPr txBox="1"/>
          <p:nvPr/>
        </p:nvSpPr>
        <p:spPr>
          <a:xfrm>
            <a:off x="523874" y="2659007"/>
            <a:ext cx="3790950" cy="1477328"/>
          </a:xfrm>
          <a:prstGeom prst="rect">
            <a:avLst/>
          </a:prstGeom>
          <a:noFill/>
        </p:spPr>
        <p:txBody>
          <a:bodyPr wrap="square">
            <a:spAutoFit/>
          </a:bodyPr>
          <a:lstStyle>
            <a:defPPr>
              <a:defRPr lang="en-US"/>
            </a:defPPr>
            <a:lvl1pPr>
              <a:defRPr b="1"/>
            </a:lvl1pPr>
          </a:lstStyle>
          <a:p>
            <a:r>
              <a:rPr lang="en-GB" dirty="0"/>
              <a:t>BB’s </a:t>
            </a:r>
            <a:r>
              <a:rPr lang="en-GB" b="0" dirty="0"/>
              <a:t>20% discount on blended drinks (coffee, tea, milkshakes) and muffins. No discount on sandwiches.</a:t>
            </a:r>
          </a:p>
          <a:p>
            <a:r>
              <a:rPr lang="en-GB" b="0" dirty="0"/>
              <a:t>Address: Friars Square Shopping Centre, Aylesbury, </a:t>
            </a:r>
          </a:p>
        </p:txBody>
      </p:sp>
      <p:sp>
        <p:nvSpPr>
          <p:cNvPr id="4" name="TextBox 3">
            <a:extLst>
              <a:ext uri="{FF2B5EF4-FFF2-40B4-BE49-F238E27FC236}">
                <a16:creationId xmlns:a16="http://schemas.microsoft.com/office/drawing/2014/main" id="{BF76F15C-DBCA-4D44-AC09-B9BA22939F59}"/>
              </a:ext>
            </a:extLst>
          </p:cNvPr>
          <p:cNvSpPr txBox="1"/>
          <p:nvPr/>
        </p:nvSpPr>
        <p:spPr>
          <a:xfrm>
            <a:off x="4567238" y="1039149"/>
            <a:ext cx="4281487" cy="1754326"/>
          </a:xfrm>
          <a:prstGeom prst="rect">
            <a:avLst/>
          </a:prstGeom>
          <a:noFill/>
        </p:spPr>
        <p:txBody>
          <a:bodyPr wrap="square">
            <a:spAutoFit/>
          </a:bodyPr>
          <a:lstStyle/>
          <a:p>
            <a:r>
              <a:rPr lang="en-GB" b="1" dirty="0"/>
              <a:t>New York Deli</a:t>
            </a:r>
          </a:p>
          <a:p>
            <a:r>
              <a:rPr lang="en-GB" dirty="0"/>
              <a:t>20% discount on main menu items only. Does not include bottled drinks, crisps, desserts, etc. Please ask in-store.</a:t>
            </a:r>
          </a:p>
          <a:p>
            <a:r>
              <a:rPr lang="en-GB" dirty="0"/>
              <a:t>Address: Friars Square Shopping Centre, Aylesbury, </a:t>
            </a:r>
          </a:p>
        </p:txBody>
      </p:sp>
      <p:sp>
        <p:nvSpPr>
          <p:cNvPr id="5" name="TextBox 4">
            <a:extLst>
              <a:ext uri="{FF2B5EF4-FFF2-40B4-BE49-F238E27FC236}">
                <a16:creationId xmlns:a16="http://schemas.microsoft.com/office/drawing/2014/main" id="{00D4E5B7-4460-41F1-9800-5760942E3D46}"/>
              </a:ext>
            </a:extLst>
          </p:cNvPr>
          <p:cNvSpPr txBox="1"/>
          <p:nvPr/>
        </p:nvSpPr>
        <p:spPr>
          <a:xfrm>
            <a:off x="4567238" y="4185210"/>
            <a:ext cx="4281487" cy="1200329"/>
          </a:xfrm>
          <a:prstGeom prst="rect">
            <a:avLst/>
          </a:prstGeom>
          <a:noFill/>
        </p:spPr>
        <p:txBody>
          <a:bodyPr wrap="square">
            <a:spAutoFit/>
          </a:bodyPr>
          <a:lstStyle>
            <a:defPPr>
              <a:defRPr lang="en-US"/>
            </a:defPPr>
            <a:lvl1pPr>
              <a:defRPr b="1"/>
            </a:lvl1pPr>
          </a:lstStyle>
          <a:p>
            <a:r>
              <a:rPr lang="en-GB" dirty="0"/>
              <a:t>The Manor, Aylesbury </a:t>
            </a:r>
            <a:r>
              <a:rPr lang="en-GB" b="0" dirty="0"/>
              <a:t>- 10% on dinner reservations between Monday - Thursday after 5pm for food only.</a:t>
            </a:r>
          </a:p>
          <a:p>
            <a:r>
              <a:rPr lang="en-GB" b="0" dirty="0"/>
              <a:t>Address: 5 Long </a:t>
            </a:r>
            <a:r>
              <a:rPr lang="en-GB" b="0" dirty="0" err="1"/>
              <a:t>Lional</a:t>
            </a:r>
            <a:r>
              <a:rPr lang="en-GB" b="0" dirty="0"/>
              <a:t>, Aylesbury</a:t>
            </a:r>
          </a:p>
        </p:txBody>
      </p:sp>
      <p:sp>
        <p:nvSpPr>
          <p:cNvPr id="6" name="TextBox 5">
            <a:extLst>
              <a:ext uri="{FF2B5EF4-FFF2-40B4-BE49-F238E27FC236}">
                <a16:creationId xmlns:a16="http://schemas.microsoft.com/office/drawing/2014/main" id="{47AEE3DB-2CAA-4D87-B00F-F88142BABAD7}"/>
              </a:ext>
            </a:extLst>
          </p:cNvPr>
          <p:cNvSpPr txBox="1"/>
          <p:nvPr/>
        </p:nvSpPr>
        <p:spPr>
          <a:xfrm>
            <a:off x="523874" y="5353050"/>
            <a:ext cx="4171951" cy="1200329"/>
          </a:xfrm>
          <a:prstGeom prst="rect">
            <a:avLst/>
          </a:prstGeom>
          <a:noFill/>
        </p:spPr>
        <p:txBody>
          <a:bodyPr wrap="square">
            <a:spAutoFit/>
          </a:bodyPr>
          <a:lstStyle>
            <a:defPPr>
              <a:defRPr lang="en-US"/>
            </a:defPPr>
            <a:lvl1pPr>
              <a:defRPr b="1"/>
            </a:lvl1pPr>
          </a:lstStyle>
          <a:p>
            <a:r>
              <a:rPr lang="en-GB" dirty="0"/>
              <a:t>Noodle Nation - </a:t>
            </a:r>
            <a:r>
              <a:rPr lang="en-GB" b="0" dirty="0"/>
              <a:t>10% discount on all takeaway and eat-in food. Please note this is only available at the Aylesbury and Wycombe branches.</a:t>
            </a:r>
          </a:p>
        </p:txBody>
      </p:sp>
      <p:pic>
        <p:nvPicPr>
          <p:cNvPr id="7" name="Picture 2" descr="NYD">
            <a:extLst>
              <a:ext uri="{FF2B5EF4-FFF2-40B4-BE49-F238E27FC236}">
                <a16:creationId xmlns:a16="http://schemas.microsoft.com/office/drawing/2014/main" id="{F4B0AC7E-A43E-4137-91E2-CB37D07BCA1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11" r="11253" b="16474"/>
          <a:stretch/>
        </p:blipFill>
        <p:spPr bwMode="auto">
          <a:xfrm>
            <a:off x="2028825" y="1165995"/>
            <a:ext cx="2457450" cy="91998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 BB's Coffee &amp; Muffins, Aylesbury">
            <a:extLst>
              <a:ext uri="{FF2B5EF4-FFF2-40B4-BE49-F238E27FC236}">
                <a16:creationId xmlns:a16="http://schemas.microsoft.com/office/drawing/2014/main" id="{2FBBE2CF-E202-442F-B446-4DC6E29CFFE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5600" r="24400"/>
          <a:stretch/>
        </p:blipFill>
        <p:spPr bwMode="auto">
          <a:xfrm>
            <a:off x="4695824" y="2770526"/>
            <a:ext cx="1190625" cy="11239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The Manor Aylesbury Restaurant | Book Online with Dish Cult">
            <a:extLst>
              <a:ext uri="{FF2B5EF4-FFF2-40B4-BE49-F238E27FC236}">
                <a16:creationId xmlns:a16="http://schemas.microsoft.com/office/drawing/2014/main" id="{85F751F6-A691-45B5-ACD5-98FD26E0158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4178186"/>
            <a:ext cx="2095500" cy="117348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Noodle Nation (@noodle_nation) / Twitter">
            <a:extLst>
              <a:ext uri="{FF2B5EF4-FFF2-40B4-BE49-F238E27FC236}">
                <a16:creationId xmlns:a16="http://schemas.microsoft.com/office/drawing/2014/main" id="{00FAD349-EE01-4C37-ADDE-49CB078EFF2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1137" y="5395912"/>
            <a:ext cx="1462088" cy="1462088"/>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7AB2D1C7-8CC2-404A-806B-596849A9D6F3}"/>
              </a:ext>
            </a:extLst>
          </p:cNvPr>
          <p:cNvSpPr txBox="1"/>
          <p:nvPr/>
        </p:nvSpPr>
        <p:spPr>
          <a:xfrm>
            <a:off x="230981" y="526918"/>
            <a:ext cx="7065169" cy="461665"/>
          </a:xfrm>
          <a:prstGeom prst="rect">
            <a:avLst/>
          </a:prstGeom>
          <a:noFill/>
        </p:spPr>
        <p:txBody>
          <a:bodyPr wrap="square">
            <a:spAutoFit/>
          </a:bodyPr>
          <a:lstStyle/>
          <a:p>
            <a:r>
              <a:rPr lang="en-GB" sz="1200" dirty="0"/>
              <a:t>Offers are provided to staff on a voluntary basis and may be changed or withdrawn at any time. If you become aware of a discount being removed, please contact the HR Service Desk</a:t>
            </a:r>
          </a:p>
        </p:txBody>
      </p:sp>
      <p:pic>
        <p:nvPicPr>
          <p:cNvPr id="10242" name="Picture 2" descr="Residents Information | Buckingham Town Council">
            <a:extLst>
              <a:ext uri="{FF2B5EF4-FFF2-40B4-BE49-F238E27FC236}">
                <a16:creationId xmlns:a16="http://schemas.microsoft.com/office/drawing/2014/main" id="{33F5E556-D544-484C-BC8F-AD4D65C7F0E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25540" y="0"/>
            <a:ext cx="1218460" cy="1183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215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3AE70FF-DB0E-45FC-93B8-45CC88A3F2CD}"/>
              </a:ext>
            </a:extLst>
          </p:cNvPr>
          <p:cNvSpPr txBox="1"/>
          <p:nvPr/>
        </p:nvSpPr>
        <p:spPr>
          <a:xfrm>
            <a:off x="280988" y="35153"/>
            <a:ext cx="6115050" cy="461665"/>
          </a:xfrm>
          <a:prstGeom prst="rect">
            <a:avLst/>
          </a:prstGeom>
          <a:noFill/>
        </p:spPr>
        <p:txBody>
          <a:bodyPr wrap="square" rtlCol="0">
            <a:spAutoFit/>
          </a:bodyPr>
          <a:lstStyle/>
          <a:p>
            <a:r>
              <a:rPr lang="en-GB" sz="2400" dirty="0"/>
              <a:t>Employee Benefits - Childcare</a:t>
            </a:r>
          </a:p>
        </p:txBody>
      </p:sp>
      <p:sp>
        <p:nvSpPr>
          <p:cNvPr id="3" name="TextBox 2">
            <a:extLst>
              <a:ext uri="{FF2B5EF4-FFF2-40B4-BE49-F238E27FC236}">
                <a16:creationId xmlns:a16="http://schemas.microsoft.com/office/drawing/2014/main" id="{93DD92D1-D928-4B4C-9A98-3F3A836AD659}"/>
              </a:ext>
            </a:extLst>
          </p:cNvPr>
          <p:cNvSpPr txBox="1"/>
          <p:nvPr/>
        </p:nvSpPr>
        <p:spPr>
          <a:xfrm>
            <a:off x="585083" y="2571333"/>
            <a:ext cx="3790950" cy="1477328"/>
          </a:xfrm>
          <a:prstGeom prst="rect">
            <a:avLst/>
          </a:prstGeom>
          <a:noFill/>
        </p:spPr>
        <p:txBody>
          <a:bodyPr wrap="square">
            <a:spAutoFit/>
          </a:bodyPr>
          <a:lstStyle/>
          <a:p>
            <a:r>
              <a:rPr lang="en-GB" b="1" dirty="0"/>
              <a:t>Busy Bee Nursery</a:t>
            </a:r>
          </a:p>
          <a:p>
            <a:r>
              <a:rPr lang="en-GB" dirty="0"/>
              <a:t>Buckinghamshire Council Employees will receive a 10% Discount at the High Wycombe site only.</a:t>
            </a:r>
          </a:p>
          <a:p>
            <a:r>
              <a:rPr lang="en-GB" dirty="0"/>
              <a:t>Tel: 01494 464020</a:t>
            </a:r>
          </a:p>
        </p:txBody>
      </p:sp>
      <p:sp>
        <p:nvSpPr>
          <p:cNvPr id="4" name="TextBox 3">
            <a:extLst>
              <a:ext uri="{FF2B5EF4-FFF2-40B4-BE49-F238E27FC236}">
                <a16:creationId xmlns:a16="http://schemas.microsoft.com/office/drawing/2014/main" id="{F5074C9B-A6A1-474D-AA95-58192778D644}"/>
              </a:ext>
            </a:extLst>
          </p:cNvPr>
          <p:cNvSpPr txBox="1"/>
          <p:nvPr/>
        </p:nvSpPr>
        <p:spPr>
          <a:xfrm>
            <a:off x="4567238" y="817885"/>
            <a:ext cx="4281487" cy="2031325"/>
          </a:xfrm>
          <a:prstGeom prst="rect">
            <a:avLst/>
          </a:prstGeom>
          <a:noFill/>
        </p:spPr>
        <p:txBody>
          <a:bodyPr wrap="square">
            <a:spAutoFit/>
          </a:bodyPr>
          <a:lstStyle/>
          <a:p>
            <a:r>
              <a:rPr lang="en-GB" b="1" dirty="0"/>
              <a:t>Barracudas Holiday Club</a:t>
            </a:r>
          </a:p>
          <a:p>
            <a:r>
              <a:rPr lang="en-GB" dirty="0"/>
              <a:t>Buckinghamshire Employees will receive £20.00 off the weekly rate, £5.00 off day bookings, and half price extended hours.</a:t>
            </a:r>
          </a:p>
          <a:p>
            <a:r>
              <a:rPr lang="en-GB" dirty="0"/>
              <a:t>Please use Code: BUCKS2022 at Barracudas Activity Day Camps for 2022 bookings only.</a:t>
            </a:r>
          </a:p>
          <a:p>
            <a:r>
              <a:rPr lang="en-GB" dirty="0"/>
              <a:t>Tel: 01480 467567</a:t>
            </a:r>
          </a:p>
        </p:txBody>
      </p:sp>
      <p:sp>
        <p:nvSpPr>
          <p:cNvPr id="5" name="TextBox 4">
            <a:extLst>
              <a:ext uri="{FF2B5EF4-FFF2-40B4-BE49-F238E27FC236}">
                <a16:creationId xmlns:a16="http://schemas.microsoft.com/office/drawing/2014/main" id="{396E189F-2BE0-42C4-9D9B-7EE730113D5C}"/>
              </a:ext>
            </a:extLst>
          </p:cNvPr>
          <p:cNvSpPr txBox="1"/>
          <p:nvPr/>
        </p:nvSpPr>
        <p:spPr>
          <a:xfrm>
            <a:off x="4567238" y="4065969"/>
            <a:ext cx="4281487" cy="1477328"/>
          </a:xfrm>
          <a:prstGeom prst="rect">
            <a:avLst/>
          </a:prstGeom>
          <a:noFill/>
        </p:spPr>
        <p:txBody>
          <a:bodyPr wrap="square">
            <a:spAutoFit/>
          </a:bodyPr>
          <a:lstStyle/>
          <a:p>
            <a:r>
              <a:rPr lang="en-GB" b="1" dirty="0"/>
              <a:t>Kids Kingdom Day Care</a:t>
            </a:r>
          </a:p>
          <a:p>
            <a:r>
              <a:rPr lang="en-GB" dirty="0"/>
              <a:t>Previously Cuddle Club Day Nursery</a:t>
            </a:r>
          </a:p>
          <a:p>
            <a:r>
              <a:rPr lang="en-GB" dirty="0"/>
              <a:t>Buckinghamshire Council Employees will receive a 5% Discount</a:t>
            </a:r>
          </a:p>
          <a:p>
            <a:r>
              <a:rPr lang="en-GB" dirty="0"/>
              <a:t>Tel: 01296 489876</a:t>
            </a:r>
          </a:p>
        </p:txBody>
      </p:sp>
      <p:sp>
        <p:nvSpPr>
          <p:cNvPr id="6" name="TextBox 5">
            <a:extLst>
              <a:ext uri="{FF2B5EF4-FFF2-40B4-BE49-F238E27FC236}">
                <a16:creationId xmlns:a16="http://schemas.microsoft.com/office/drawing/2014/main" id="{A8BD670B-3463-4426-851E-B80E15A6744B}"/>
              </a:ext>
            </a:extLst>
          </p:cNvPr>
          <p:cNvSpPr txBox="1"/>
          <p:nvPr/>
        </p:nvSpPr>
        <p:spPr>
          <a:xfrm>
            <a:off x="523874" y="5353050"/>
            <a:ext cx="4171951" cy="923330"/>
          </a:xfrm>
          <a:prstGeom prst="rect">
            <a:avLst/>
          </a:prstGeom>
          <a:noFill/>
        </p:spPr>
        <p:txBody>
          <a:bodyPr wrap="square">
            <a:spAutoFit/>
          </a:bodyPr>
          <a:lstStyle/>
          <a:p>
            <a:r>
              <a:rPr lang="en-GB" b="1" dirty="0"/>
              <a:t>Willow Tree and Little Willow Nursery</a:t>
            </a:r>
          </a:p>
          <a:p>
            <a:r>
              <a:rPr lang="en-GB" dirty="0"/>
              <a:t>Employees will receive a 10% Discount.</a:t>
            </a:r>
          </a:p>
          <a:p>
            <a:r>
              <a:rPr lang="en-GB" dirty="0"/>
              <a:t>Tel: 01628 532738</a:t>
            </a:r>
          </a:p>
        </p:txBody>
      </p:sp>
      <p:pic>
        <p:nvPicPr>
          <p:cNvPr id="7" name="Picture 2" descr="Barracudas Logo">
            <a:extLst>
              <a:ext uri="{FF2B5EF4-FFF2-40B4-BE49-F238E27FC236}">
                <a16:creationId xmlns:a16="http://schemas.microsoft.com/office/drawing/2014/main" id="{0DAADB16-C9EA-41B9-8A72-84A48B3F1F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8781" y="1279594"/>
            <a:ext cx="2501285" cy="71036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Busy Bees Childcare - Home | Facebook">
            <a:extLst>
              <a:ext uri="{FF2B5EF4-FFF2-40B4-BE49-F238E27FC236}">
                <a16:creationId xmlns:a16="http://schemas.microsoft.com/office/drawing/2014/main" id="{7033C27A-179B-42D5-9B3A-49442961E5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2538" y="2790767"/>
            <a:ext cx="10763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Day nurseries in Buckinghamshire | Kids Kingdom Day Care by Kids Kingdom  Day Care - Issuu">
            <a:extLst>
              <a:ext uri="{FF2B5EF4-FFF2-40B4-BE49-F238E27FC236}">
                <a16:creationId xmlns:a16="http://schemas.microsoft.com/office/drawing/2014/main" id="{08054B1F-52AA-4600-B9C7-4B6B134AB4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9849" y="3965324"/>
            <a:ext cx="1266825" cy="126682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0" descr="Willows Nursery- Flackwell Heath | High Wycombe">
            <a:extLst>
              <a:ext uri="{FF2B5EF4-FFF2-40B4-BE49-F238E27FC236}">
                <a16:creationId xmlns:a16="http://schemas.microsoft.com/office/drawing/2014/main" id="{52A24479-2078-4366-8BE1-E9212F8D72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62538" y="5590327"/>
            <a:ext cx="1150848" cy="1150848"/>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8DDE4F66-05F5-47DE-9FBA-D106A442B0D1}"/>
              </a:ext>
            </a:extLst>
          </p:cNvPr>
          <p:cNvSpPr txBox="1"/>
          <p:nvPr/>
        </p:nvSpPr>
        <p:spPr>
          <a:xfrm>
            <a:off x="295275" y="405221"/>
            <a:ext cx="7065169" cy="461665"/>
          </a:xfrm>
          <a:prstGeom prst="rect">
            <a:avLst/>
          </a:prstGeom>
          <a:noFill/>
        </p:spPr>
        <p:txBody>
          <a:bodyPr wrap="square">
            <a:spAutoFit/>
          </a:bodyPr>
          <a:lstStyle/>
          <a:p>
            <a:r>
              <a:rPr lang="en-GB" sz="1200" dirty="0"/>
              <a:t>Offers are provided to staff on a voluntary basis and may be changed or withdrawn at any time. If you become aware of a discount being removed, please contact the HR Service Desk</a:t>
            </a:r>
          </a:p>
        </p:txBody>
      </p:sp>
      <p:pic>
        <p:nvPicPr>
          <p:cNvPr id="12" name="Picture 2" descr="Residents Information | Buckingham Town Council">
            <a:extLst>
              <a:ext uri="{FF2B5EF4-FFF2-40B4-BE49-F238E27FC236}">
                <a16:creationId xmlns:a16="http://schemas.microsoft.com/office/drawing/2014/main" id="{3A9306BC-D26E-41E3-B458-436360839AC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25540" y="0"/>
            <a:ext cx="1218460" cy="1183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1769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DD3A5A-C4AD-40A1-B482-3785D91A67B0}"/>
              </a:ext>
            </a:extLst>
          </p:cNvPr>
          <p:cNvSpPr txBox="1"/>
          <p:nvPr/>
        </p:nvSpPr>
        <p:spPr>
          <a:xfrm>
            <a:off x="180975" y="124241"/>
            <a:ext cx="6115050" cy="461665"/>
          </a:xfrm>
          <a:prstGeom prst="rect">
            <a:avLst/>
          </a:prstGeom>
          <a:noFill/>
        </p:spPr>
        <p:txBody>
          <a:bodyPr wrap="square" rtlCol="0">
            <a:spAutoFit/>
          </a:bodyPr>
          <a:lstStyle/>
          <a:p>
            <a:r>
              <a:rPr lang="en-GB" sz="2400" dirty="0"/>
              <a:t>Employee Benefits - Fitness</a:t>
            </a:r>
          </a:p>
        </p:txBody>
      </p:sp>
      <p:sp>
        <p:nvSpPr>
          <p:cNvPr id="3" name="TextBox 2">
            <a:extLst>
              <a:ext uri="{FF2B5EF4-FFF2-40B4-BE49-F238E27FC236}">
                <a16:creationId xmlns:a16="http://schemas.microsoft.com/office/drawing/2014/main" id="{7E6266F8-6EEC-4356-B0BE-AE431BD5DFD5}"/>
              </a:ext>
            </a:extLst>
          </p:cNvPr>
          <p:cNvSpPr txBox="1"/>
          <p:nvPr/>
        </p:nvSpPr>
        <p:spPr>
          <a:xfrm>
            <a:off x="197643" y="1293285"/>
            <a:ext cx="4357688" cy="1569660"/>
          </a:xfrm>
          <a:prstGeom prst="rect">
            <a:avLst/>
          </a:prstGeom>
          <a:noFill/>
          <a:ln w="12700">
            <a:solidFill>
              <a:srgbClr val="92D050"/>
            </a:solidFill>
          </a:ln>
        </p:spPr>
        <p:txBody>
          <a:bodyPr wrap="square">
            <a:spAutoFit/>
          </a:bodyPr>
          <a:lstStyle/>
          <a:p>
            <a:r>
              <a:rPr lang="en-GB" sz="1600" b="1" dirty="0"/>
              <a:t>1 Life - </a:t>
            </a:r>
            <a:r>
              <a:rPr lang="en-GB" sz="1600" dirty="0"/>
              <a:t>Employees have access to a 7-day membership for £49 per month or 5-day membership for £43 per month with no joining fee.  A free Levi card gives you a 10% discount on food and drinks in the café and buggies when topped up.  Address: Bletchley</a:t>
            </a:r>
          </a:p>
        </p:txBody>
      </p:sp>
      <p:sp>
        <p:nvSpPr>
          <p:cNvPr id="4" name="TextBox 3">
            <a:extLst>
              <a:ext uri="{FF2B5EF4-FFF2-40B4-BE49-F238E27FC236}">
                <a16:creationId xmlns:a16="http://schemas.microsoft.com/office/drawing/2014/main" id="{F7134895-8050-4473-8CFC-91ECD0ADD499}"/>
              </a:ext>
            </a:extLst>
          </p:cNvPr>
          <p:cNvSpPr txBox="1"/>
          <p:nvPr/>
        </p:nvSpPr>
        <p:spPr>
          <a:xfrm>
            <a:off x="4681536" y="4559894"/>
            <a:ext cx="4367213" cy="830997"/>
          </a:xfrm>
          <a:prstGeom prst="rect">
            <a:avLst/>
          </a:prstGeom>
          <a:noFill/>
          <a:ln w="12700">
            <a:solidFill>
              <a:srgbClr val="92D050"/>
            </a:solidFill>
          </a:ln>
        </p:spPr>
        <p:txBody>
          <a:bodyPr wrap="square">
            <a:spAutoFit/>
          </a:bodyPr>
          <a:lstStyle>
            <a:defPPr>
              <a:defRPr lang="en-US"/>
            </a:defPPr>
            <a:lvl1pPr>
              <a:defRPr b="1">
                <a:solidFill>
                  <a:schemeClr val="bg1"/>
                </a:solidFill>
              </a:defRPr>
            </a:lvl1pPr>
          </a:lstStyle>
          <a:p>
            <a:r>
              <a:rPr lang="en-GB" sz="1600" dirty="0">
                <a:solidFill>
                  <a:schemeClr val="tx1"/>
                </a:solidFill>
              </a:rPr>
              <a:t>Oxford Belfry Leisure Club </a:t>
            </a:r>
            <a:r>
              <a:rPr lang="en-GB" sz="1600" b="0" dirty="0">
                <a:solidFill>
                  <a:schemeClr val="tx1"/>
                </a:solidFill>
              </a:rPr>
              <a:t>- Corporate discount for full peak membership at £46 per month.  Address: Milton Common, Thame</a:t>
            </a:r>
          </a:p>
        </p:txBody>
      </p:sp>
      <p:sp>
        <p:nvSpPr>
          <p:cNvPr id="5" name="TextBox 4">
            <a:extLst>
              <a:ext uri="{FF2B5EF4-FFF2-40B4-BE49-F238E27FC236}">
                <a16:creationId xmlns:a16="http://schemas.microsoft.com/office/drawing/2014/main" id="{DB4179B6-50FF-4469-8CF3-D8CF8F3C2E0C}"/>
              </a:ext>
            </a:extLst>
          </p:cNvPr>
          <p:cNvSpPr txBox="1"/>
          <p:nvPr/>
        </p:nvSpPr>
        <p:spPr>
          <a:xfrm>
            <a:off x="4676774" y="1306546"/>
            <a:ext cx="4371975" cy="1323439"/>
          </a:xfrm>
          <a:prstGeom prst="rect">
            <a:avLst/>
          </a:prstGeom>
          <a:noFill/>
          <a:ln w="12700">
            <a:solidFill>
              <a:srgbClr val="92D050"/>
            </a:solidFill>
          </a:ln>
        </p:spPr>
        <p:txBody>
          <a:bodyPr wrap="square">
            <a:spAutoFit/>
          </a:bodyPr>
          <a:lstStyle>
            <a:defPPr>
              <a:defRPr lang="en-US"/>
            </a:defPPr>
            <a:lvl1pPr>
              <a:defRPr b="1">
                <a:solidFill>
                  <a:schemeClr val="bg1"/>
                </a:solidFill>
              </a:defRPr>
            </a:lvl1pPr>
          </a:lstStyle>
          <a:p>
            <a:r>
              <a:rPr lang="en-GB" sz="1600" dirty="0">
                <a:solidFill>
                  <a:schemeClr val="tx1"/>
                </a:solidFill>
              </a:rPr>
              <a:t>More Leisure </a:t>
            </a:r>
            <a:r>
              <a:rPr lang="en-GB" sz="1600" b="0" dirty="0">
                <a:solidFill>
                  <a:schemeClr val="tx1"/>
                </a:solidFill>
              </a:rPr>
              <a:t>(Formerly known as 1Life at Stoke Mandeville Stadium) The Joining fee is £20 and the monthly fee is £29. This will be a rolling membership agreement (no-contract). Please present your ID badge.  Address: Aylesbury</a:t>
            </a:r>
          </a:p>
        </p:txBody>
      </p:sp>
      <p:sp>
        <p:nvSpPr>
          <p:cNvPr id="6" name="TextBox 5">
            <a:extLst>
              <a:ext uri="{FF2B5EF4-FFF2-40B4-BE49-F238E27FC236}">
                <a16:creationId xmlns:a16="http://schemas.microsoft.com/office/drawing/2014/main" id="{ABDD6E63-A349-4CA6-B4CF-9AC9FF0EF56C}"/>
              </a:ext>
            </a:extLst>
          </p:cNvPr>
          <p:cNvSpPr txBox="1"/>
          <p:nvPr/>
        </p:nvSpPr>
        <p:spPr>
          <a:xfrm>
            <a:off x="154781" y="3004383"/>
            <a:ext cx="4391025" cy="861774"/>
          </a:xfrm>
          <a:prstGeom prst="rect">
            <a:avLst/>
          </a:prstGeom>
          <a:noFill/>
          <a:ln w="12700">
            <a:solidFill>
              <a:srgbClr val="92D050"/>
            </a:solidFill>
          </a:ln>
        </p:spPr>
        <p:txBody>
          <a:bodyPr wrap="square">
            <a:spAutoFit/>
          </a:bodyPr>
          <a:lstStyle>
            <a:defPPr>
              <a:defRPr lang="en-US"/>
            </a:defPPr>
            <a:lvl1pPr>
              <a:defRPr b="1">
                <a:solidFill>
                  <a:schemeClr val="bg1"/>
                </a:solidFill>
              </a:defRPr>
            </a:lvl1pPr>
          </a:lstStyle>
          <a:p>
            <a:r>
              <a:rPr lang="en-GB" sz="1600" dirty="0">
                <a:solidFill>
                  <a:schemeClr val="tx1"/>
                </a:solidFill>
              </a:rPr>
              <a:t>Anytime Fitness </a:t>
            </a:r>
            <a:r>
              <a:rPr lang="en-GB" sz="1600" b="0" dirty="0">
                <a:solidFill>
                  <a:schemeClr val="tx1"/>
                </a:solidFill>
              </a:rPr>
              <a:t>- Membership £26.95 per month with a sign-on fee for fob (£25-one off). Contact Jasper at Aylesbury branch</a:t>
            </a:r>
            <a:r>
              <a:rPr lang="en-GB" b="0" dirty="0">
                <a:solidFill>
                  <a:schemeClr val="tx1"/>
                </a:solidFill>
              </a:rPr>
              <a:t>.</a:t>
            </a:r>
          </a:p>
        </p:txBody>
      </p:sp>
      <p:sp>
        <p:nvSpPr>
          <p:cNvPr id="7" name="TextBox 6">
            <a:extLst>
              <a:ext uri="{FF2B5EF4-FFF2-40B4-BE49-F238E27FC236}">
                <a16:creationId xmlns:a16="http://schemas.microsoft.com/office/drawing/2014/main" id="{BC59E4DD-0DB6-4ED5-94AD-7722750590FB}"/>
              </a:ext>
            </a:extLst>
          </p:cNvPr>
          <p:cNvSpPr txBox="1"/>
          <p:nvPr/>
        </p:nvSpPr>
        <p:spPr>
          <a:xfrm>
            <a:off x="4676774" y="2862945"/>
            <a:ext cx="4371975" cy="1569660"/>
          </a:xfrm>
          <a:prstGeom prst="rect">
            <a:avLst/>
          </a:prstGeom>
          <a:noFill/>
          <a:ln w="12700">
            <a:solidFill>
              <a:srgbClr val="92D050"/>
            </a:solidFill>
          </a:ln>
        </p:spPr>
        <p:txBody>
          <a:bodyPr wrap="square">
            <a:spAutoFit/>
          </a:bodyPr>
          <a:lstStyle>
            <a:defPPr>
              <a:defRPr lang="en-US"/>
            </a:defPPr>
            <a:lvl1pPr>
              <a:defRPr b="0">
                <a:solidFill>
                  <a:schemeClr val="bg1"/>
                </a:solidFill>
              </a:defRPr>
            </a:lvl1pPr>
          </a:lstStyle>
          <a:p>
            <a:r>
              <a:rPr lang="en-GB" sz="1600" b="1" dirty="0">
                <a:solidFill>
                  <a:schemeClr val="tx1"/>
                </a:solidFill>
              </a:rPr>
              <a:t>Places Leisure </a:t>
            </a:r>
            <a:r>
              <a:rPr lang="en-GB" sz="1600" dirty="0">
                <a:solidFill>
                  <a:schemeClr val="tx1"/>
                </a:solidFill>
              </a:rPr>
              <a:t>- £35 per month on a 12-month contract or £37 per month on a flexible basis for the following centres:</a:t>
            </a:r>
            <a:br>
              <a:rPr lang="en-GB" sz="1600" dirty="0">
                <a:solidFill>
                  <a:schemeClr val="tx1"/>
                </a:solidFill>
              </a:rPr>
            </a:br>
            <a:r>
              <a:rPr lang="en-GB" sz="1600" dirty="0">
                <a:solidFill>
                  <a:schemeClr val="tx1"/>
                </a:solidFill>
              </a:rPr>
              <a:t>• Court Garden Leisure Complex</a:t>
            </a:r>
            <a:br>
              <a:rPr lang="en-GB" sz="1600" dirty="0">
                <a:solidFill>
                  <a:schemeClr val="tx1"/>
                </a:solidFill>
              </a:rPr>
            </a:br>
            <a:r>
              <a:rPr lang="en-GB" sz="1600" dirty="0">
                <a:solidFill>
                  <a:schemeClr val="tx1"/>
                </a:solidFill>
              </a:rPr>
              <a:t>• Risborough Springs Swim &amp; Fitness Centre</a:t>
            </a:r>
            <a:br>
              <a:rPr lang="en-GB" sz="1600" dirty="0">
                <a:solidFill>
                  <a:schemeClr val="tx1"/>
                </a:solidFill>
              </a:rPr>
            </a:br>
            <a:r>
              <a:rPr lang="en-GB" sz="1600" dirty="0">
                <a:solidFill>
                  <a:schemeClr val="tx1"/>
                </a:solidFill>
              </a:rPr>
              <a:t>• Wycombe Leisure Centre</a:t>
            </a:r>
          </a:p>
        </p:txBody>
      </p:sp>
      <p:sp>
        <p:nvSpPr>
          <p:cNvPr id="8" name="TextBox 7">
            <a:extLst>
              <a:ext uri="{FF2B5EF4-FFF2-40B4-BE49-F238E27FC236}">
                <a16:creationId xmlns:a16="http://schemas.microsoft.com/office/drawing/2014/main" id="{77EF8805-A94B-440F-905C-E6D6492E85EF}"/>
              </a:ext>
            </a:extLst>
          </p:cNvPr>
          <p:cNvSpPr txBox="1"/>
          <p:nvPr/>
        </p:nvSpPr>
        <p:spPr>
          <a:xfrm>
            <a:off x="154781" y="4077474"/>
            <a:ext cx="4417219" cy="2308324"/>
          </a:xfrm>
          <a:prstGeom prst="rect">
            <a:avLst/>
          </a:prstGeom>
          <a:noFill/>
          <a:ln w="12700">
            <a:solidFill>
              <a:srgbClr val="92D050"/>
            </a:solidFill>
          </a:ln>
        </p:spPr>
        <p:txBody>
          <a:bodyPr wrap="square">
            <a:spAutoFit/>
          </a:bodyPr>
          <a:lstStyle>
            <a:defPPr>
              <a:defRPr lang="en-US"/>
            </a:defPPr>
            <a:lvl1pPr>
              <a:defRPr b="1">
                <a:solidFill>
                  <a:schemeClr val="bg1"/>
                </a:solidFill>
              </a:defRPr>
            </a:lvl1pPr>
          </a:lstStyle>
          <a:p>
            <a:r>
              <a:rPr lang="en-GB" sz="1600" dirty="0">
                <a:solidFill>
                  <a:schemeClr val="tx1"/>
                </a:solidFill>
              </a:rPr>
              <a:t>Ceroc Dance Class </a:t>
            </a:r>
            <a:r>
              <a:rPr lang="en-GB" sz="1600" b="0" dirty="0">
                <a:solidFill>
                  <a:schemeClr val="tx1"/>
                </a:solidFill>
              </a:rPr>
              <a:t>- Free membership for Buckinghamshire Council employees.</a:t>
            </a:r>
          </a:p>
          <a:p>
            <a:r>
              <a:rPr lang="en-GB" sz="1600" b="0" dirty="0">
                <a:solidFill>
                  <a:schemeClr val="tx1"/>
                </a:solidFill>
              </a:rPr>
              <a:t>£6 for new members joining in the beginner class saves Buckinghamshire Council employees £2 on the membership fee.</a:t>
            </a:r>
          </a:p>
          <a:p>
            <a:r>
              <a:rPr lang="en-GB" sz="1600" b="0" dirty="0">
                <a:solidFill>
                  <a:schemeClr val="tx1"/>
                </a:solidFill>
              </a:rPr>
              <a:t>Classes run each week in:</a:t>
            </a:r>
          </a:p>
          <a:p>
            <a:r>
              <a:rPr lang="en-GB" sz="1600" b="0" dirty="0">
                <a:solidFill>
                  <a:schemeClr val="tx1"/>
                </a:solidFill>
              </a:rPr>
              <a:t>Buckingham on Mondays </a:t>
            </a:r>
          </a:p>
          <a:p>
            <a:r>
              <a:rPr lang="en-GB" sz="1600" b="0" dirty="0">
                <a:solidFill>
                  <a:schemeClr val="tx1"/>
                </a:solidFill>
              </a:rPr>
              <a:t>Stoke Mandeville on Wednesdays </a:t>
            </a:r>
          </a:p>
          <a:p>
            <a:r>
              <a:rPr lang="en-GB" sz="1600" b="0" dirty="0">
                <a:solidFill>
                  <a:schemeClr val="tx1"/>
                </a:solidFill>
              </a:rPr>
              <a:t>Kempston, Bedford on Thursdays</a:t>
            </a:r>
          </a:p>
        </p:txBody>
      </p:sp>
      <p:sp>
        <p:nvSpPr>
          <p:cNvPr id="9" name="TextBox 8">
            <a:extLst>
              <a:ext uri="{FF2B5EF4-FFF2-40B4-BE49-F238E27FC236}">
                <a16:creationId xmlns:a16="http://schemas.microsoft.com/office/drawing/2014/main" id="{372E990B-CBC2-496A-A464-AC51E01405C2}"/>
              </a:ext>
            </a:extLst>
          </p:cNvPr>
          <p:cNvSpPr txBox="1"/>
          <p:nvPr/>
        </p:nvSpPr>
        <p:spPr>
          <a:xfrm>
            <a:off x="100013" y="564099"/>
            <a:ext cx="7065169" cy="461665"/>
          </a:xfrm>
          <a:prstGeom prst="rect">
            <a:avLst/>
          </a:prstGeom>
          <a:noFill/>
        </p:spPr>
        <p:txBody>
          <a:bodyPr wrap="square">
            <a:spAutoFit/>
          </a:bodyPr>
          <a:lstStyle/>
          <a:p>
            <a:r>
              <a:rPr lang="en-GB" sz="1200" dirty="0"/>
              <a:t>Offers are provided to staff on a voluntary basis and may be changed or withdrawn at any time. If you become aware of a discount being removed, please contact the HR Service Desk</a:t>
            </a:r>
          </a:p>
        </p:txBody>
      </p:sp>
      <p:pic>
        <p:nvPicPr>
          <p:cNvPr id="10" name="Picture 2" descr="Residents Information | Buckingham Town Council">
            <a:extLst>
              <a:ext uri="{FF2B5EF4-FFF2-40B4-BE49-F238E27FC236}">
                <a16:creationId xmlns:a16="http://schemas.microsoft.com/office/drawing/2014/main" id="{5556C387-72D1-4651-90A6-05CE6051FEA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5540" y="0"/>
            <a:ext cx="1218460" cy="1183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535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2C577F-01CB-4455-8A6E-A751FB07338A}"/>
              </a:ext>
            </a:extLst>
          </p:cNvPr>
          <p:cNvSpPr txBox="1"/>
          <p:nvPr/>
        </p:nvSpPr>
        <p:spPr>
          <a:xfrm>
            <a:off x="257175" y="166955"/>
            <a:ext cx="6115050" cy="461665"/>
          </a:xfrm>
          <a:prstGeom prst="rect">
            <a:avLst/>
          </a:prstGeom>
          <a:noFill/>
        </p:spPr>
        <p:txBody>
          <a:bodyPr wrap="square" rtlCol="0">
            <a:spAutoFit/>
          </a:bodyPr>
          <a:lstStyle/>
          <a:p>
            <a:r>
              <a:rPr lang="en-GB" sz="2400" dirty="0"/>
              <a:t>Employee Benefits - Fitness</a:t>
            </a:r>
          </a:p>
        </p:txBody>
      </p:sp>
      <p:sp>
        <p:nvSpPr>
          <p:cNvPr id="3" name="TextBox 2">
            <a:extLst>
              <a:ext uri="{FF2B5EF4-FFF2-40B4-BE49-F238E27FC236}">
                <a16:creationId xmlns:a16="http://schemas.microsoft.com/office/drawing/2014/main" id="{B6C9DD43-D0BC-4720-897E-DE793B9A7C22}"/>
              </a:ext>
            </a:extLst>
          </p:cNvPr>
          <p:cNvSpPr txBox="1"/>
          <p:nvPr/>
        </p:nvSpPr>
        <p:spPr>
          <a:xfrm>
            <a:off x="90486" y="1428825"/>
            <a:ext cx="4300538" cy="1815882"/>
          </a:xfrm>
          <a:prstGeom prst="rect">
            <a:avLst/>
          </a:prstGeom>
          <a:noFill/>
          <a:ln w="12700">
            <a:solidFill>
              <a:srgbClr val="92D050"/>
            </a:solidFill>
          </a:ln>
        </p:spPr>
        <p:txBody>
          <a:bodyPr wrap="square">
            <a:spAutoFit/>
          </a:bodyPr>
          <a:lstStyle/>
          <a:p>
            <a:r>
              <a:rPr lang="en-GB" sz="1600" b="1" dirty="0"/>
              <a:t>Nuffield Health  - </a:t>
            </a:r>
            <a:r>
              <a:rPr lang="en-GB" sz="1600" dirty="0"/>
              <a:t>20% discount on memberships for each employee and a partner living at the same address.  Joining fee of £20.  Access across the Nuffield gym estate. Contact a gym or register online using code BCC011218. Address: Aylesbury, Hemel, Milton Keynes, Oxfordshire Health &amp; Racquets Club</a:t>
            </a:r>
          </a:p>
        </p:txBody>
      </p:sp>
      <p:sp>
        <p:nvSpPr>
          <p:cNvPr id="4" name="TextBox 3">
            <a:extLst>
              <a:ext uri="{FF2B5EF4-FFF2-40B4-BE49-F238E27FC236}">
                <a16:creationId xmlns:a16="http://schemas.microsoft.com/office/drawing/2014/main" id="{91C11316-A0FD-426F-BA7A-2D8D4D9737B0}"/>
              </a:ext>
            </a:extLst>
          </p:cNvPr>
          <p:cNvSpPr txBox="1"/>
          <p:nvPr/>
        </p:nvSpPr>
        <p:spPr>
          <a:xfrm>
            <a:off x="4533898" y="1428825"/>
            <a:ext cx="4400551" cy="255454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Everyone Active - </a:t>
            </a:r>
            <a:r>
              <a:rPr lang="en-GB" b="0" dirty="0">
                <a:solidFill>
                  <a:schemeClr val="tx1"/>
                </a:solidFill>
              </a:rPr>
              <a:t>Concessionary membership is available at Everyone Active gyms across Buckinghamshire. £34.99 per month </a:t>
            </a:r>
            <a:br>
              <a:rPr lang="en-GB" b="0" dirty="0">
                <a:solidFill>
                  <a:schemeClr val="tx1"/>
                </a:solidFill>
              </a:rPr>
            </a:br>
            <a:r>
              <a:rPr lang="en-GB" b="0" dirty="0">
                <a:solidFill>
                  <a:schemeClr val="tx1"/>
                </a:solidFill>
              </a:rPr>
              <a:t>• Aqua Vale in Aylesbury</a:t>
            </a:r>
            <a:br>
              <a:rPr lang="en-GB" b="0" dirty="0">
                <a:solidFill>
                  <a:schemeClr val="tx1"/>
                </a:solidFill>
              </a:rPr>
            </a:br>
            <a:r>
              <a:rPr lang="en-GB" b="0" dirty="0">
                <a:solidFill>
                  <a:schemeClr val="tx1"/>
                </a:solidFill>
              </a:rPr>
              <a:t>• Chalfont Leisure Centre in Chalfont St Peter </a:t>
            </a:r>
            <a:br>
              <a:rPr lang="en-GB" b="0" dirty="0">
                <a:solidFill>
                  <a:schemeClr val="tx1"/>
                </a:solidFill>
              </a:rPr>
            </a:br>
            <a:r>
              <a:rPr lang="en-GB" b="0" dirty="0">
                <a:solidFill>
                  <a:schemeClr val="tx1"/>
                </a:solidFill>
              </a:rPr>
              <a:t>• Chesham Leisure Centre in Chesham</a:t>
            </a:r>
            <a:br>
              <a:rPr lang="en-GB" b="0" dirty="0">
                <a:solidFill>
                  <a:schemeClr val="tx1"/>
                </a:solidFill>
              </a:rPr>
            </a:br>
            <a:r>
              <a:rPr lang="en-GB" b="0" dirty="0">
                <a:solidFill>
                  <a:schemeClr val="tx1"/>
                </a:solidFill>
              </a:rPr>
              <a:t>• Chilterns Lifestyle Centre in Amersham </a:t>
            </a:r>
            <a:br>
              <a:rPr lang="en-GB" b="0" dirty="0">
                <a:solidFill>
                  <a:schemeClr val="tx1"/>
                </a:solidFill>
              </a:rPr>
            </a:br>
            <a:r>
              <a:rPr lang="en-GB" b="0" dirty="0">
                <a:solidFill>
                  <a:schemeClr val="tx1"/>
                </a:solidFill>
              </a:rPr>
              <a:t>• Swan Pool in Buckingham</a:t>
            </a:r>
          </a:p>
          <a:p>
            <a:r>
              <a:rPr lang="en-GB" b="0" dirty="0">
                <a:solidFill>
                  <a:schemeClr val="tx1"/>
                </a:solidFill>
              </a:rPr>
              <a:t>£24.99 per month for Aylesbury and Buckingham only.</a:t>
            </a:r>
          </a:p>
        </p:txBody>
      </p:sp>
      <p:sp>
        <p:nvSpPr>
          <p:cNvPr id="5" name="TextBox 4">
            <a:extLst>
              <a:ext uri="{FF2B5EF4-FFF2-40B4-BE49-F238E27FC236}">
                <a16:creationId xmlns:a16="http://schemas.microsoft.com/office/drawing/2014/main" id="{224A4850-8B1C-49C4-8D1F-831B54E450A7}"/>
              </a:ext>
            </a:extLst>
          </p:cNvPr>
          <p:cNvSpPr txBox="1"/>
          <p:nvPr/>
        </p:nvSpPr>
        <p:spPr>
          <a:xfrm>
            <a:off x="4557713" y="4980146"/>
            <a:ext cx="4400551"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Pegasus Gym Aylesbury - </a:t>
            </a:r>
            <a:r>
              <a:rPr lang="en-GB" b="0" dirty="0">
                <a:solidFill>
                  <a:schemeClr val="tx1"/>
                </a:solidFill>
              </a:rPr>
              <a:t>Gold Membership at a discounted price of £30 per month for employees and their children</a:t>
            </a:r>
          </a:p>
        </p:txBody>
      </p:sp>
      <p:sp>
        <p:nvSpPr>
          <p:cNvPr id="6" name="TextBox 5">
            <a:extLst>
              <a:ext uri="{FF2B5EF4-FFF2-40B4-BE49-F238E27FC236}">
                <a16:creationId xmlns:a16="http://schemas.microsoft.com/office/drawing/2014/main" id="{795E5538-256D-4DDD-A757-1803287FF6D1}"/>
              </a:ext>
            </a:extLst>
          </p:cNvPr>
          <p:cNvSpPr txBox="1"/>
          <p:nvPr/>
        </p:nvSpPr>
        <p:spPr>
          <a:xfrm>
            <a:off x="4557713" y="4091078"/>
            <a:ext cx="4400551"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Blueprint Fitness </a:t>
            </a:r>
            <a:r>
              <a:rPr lang="en-GB" b="0" dirty="0">
                <a:solidFill>
                  <a:schemeClr val="tx1"/>
                </a:solidFill>
              </a:rPr>
              <a:t>- Group Coaching Programme offer of £124 a month discounted from £149 a month.</a:t>
            </a:r>
          </a:p>
        </p:txBody>
      </p:sp>
      <p:sp>
        <p:nvSpPr>
          <p:cNvPr id="7" name="TextBox 6">
            <a:extLst>
              <a:ext uri="{FF2B5EF4-FFF2-40B4-BE49-F238E27FC236}">
                <a16:creationId xmlns:a16="http://schemas.microsoft.com/office/drawing/2014/main" id="{8EC1773C-C524-4628-8778-10B6BEC48117}"/>
              </a:ext>
            </a:extLst>
          </p:cNvPr>
          <p:cNvSpPr txBox="1"/>
          <p:nvPr/>
        </p:nvSpPr>
        <p:spPr>
          <a:xfrm>
            <a:off x="90486" y="3504575"/>
            <a:ext cx="4300537" cy="2062103"/>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Punch Hub - </a:t>
            </a:r>
            <a:r>
              <a:rPr lang="en-GB" b="0" dirty="0">
                <a:solidFill>
                  <a:schemeClr val="tx1"/>
                </a:solidFill>
              </a:rPr>
              <a:t>cardio boxing studios in </a:t>
            </a:r>
            <a:r>
              <a:rPr lang="en-GB" b="0" dirty="0" err="1">
                <a:solidFill>
                  <a:schemeClr val="tx1"/>
                </a:solidFill>
              </a:rPr>
              <a:t>Terrick</a:t>
            </a:r>
            <a:r>
              <a:rPr lang="en-GB" b="0" dirty="0">
                <a:solidFill>
                  <a:schemeClr val="tx1"/>
                </a:solidFill>
              </a:rPr>
              <a:t> and Chinnor. Running 20+classes per week.  As a welcome to new council staff, we'd like to give you two sessions free of charge and 25% off your first purchase of passes. Use the code BCCCLASSES to try for free. You can do this twice. Then use the code BCC25 for 25% off your first purchase of membership passes.</a:t>
            </a:r>
          </a:p>
        </p:txBody>
      </p:sp>
      <p:sp>
        <p:nvSpPr>
          <p:cNvPr id="8" name="TextBox 7">
            <a:extLst>
              <a:ext uri="{FF2B5EF4-FFF2-40B4-BE49-F238E27FC236}">
                <a16:creationId xmlns:a16="http://schemas.microsoft.com/office/drawing/2014/main" id="{23E0EFAC-9CE3-4C05-9719-54FFE5212DB8}"/>
              </a:ext>
            </a:extLst>
          </p:cNvPr>
          <p:cNvSpPr txBox="1"/>
          <p:nvPr/>
        </p:nvSpPr>
        <p:spPr>
          <a:xfrm>
            <a:off x="257175" y="707292"/>
            <a:ext cx="7065169" cy="461665"/>
          </a:xfrm>
          <a:prstGeom prst="rect">
            <a:avLst/>
          </a:prstGeom>
          <a:noFill/>
        </p:spPr>
        <p:txBody>
          <a:bodyPr wrap="square">
            <a:spAutoFit/>
          </a:bodyPr>
          <a:lstStyle/>
          <a:p>
            <a:r>
              <a:rPr lang="en-GB" sz="1200" dirty="0"/>
              <a:t>Offers are provided to staff on a voluntary basis and may be changed or withdrawn at any time. If you become aware of a discount being removed, please contact the HR Service Desk</a:t>
            </a:r>
          </a:p>
        </p:txBody>
      </p:sp>
      <p:pic>
        <p:nvPicPr>
          <p:cNvPr id="9" name="Picture 2" descr="Residents Information | Buckingham Town Council">
            <a:extLst>
              <a:ext uri="{FF2B5EF4-FFF2-40B4-BE49-F238E27FC236}">
                <a16:creationId xmlns:a16="http://schemas.microsoft.com/office/drawing/2014/main" id="{7F482A62-7901-46DF-9C42-37E4CE8EE57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5540" y="0"/>
            <a:ext cx="1218460" cy="1183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1055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2E1E32-9554-4518-8F32-8AB626874AB7}"/>
              </a:ext>
            </a:extLst>
          </p:cNvPr>
          <p:cNvSpPr txBox="1"/>
          <p:nvPr/>
        </p:nvSpPr>
        <p:spPr>
          <a:xfrm>
            <a:off x="97631" y="99774"/>
            <a:ext cx="6115050" cy="461665"/>
          </a:xfrm>
          <a:prstGeom prst="rect">
            <a:avLst/>
          </a:prstGeom>
          <a:noFill/>
        </p:spPr>
        <p:txBody>
          <a:bodyPr wrap="square" rtlCol="0">
            <a:spAutoFit/>
          </a:bodyPr>
          <a:lstStyle/>
          <a:p>
            <a:r>
              <a:rPr lang="en-GB" sz="2400" dirty="0"/>
              <a:t>Employee Benefits - Others</a:t>
            </a:r>
          </a:p>
        </p:txBody>
      </p:sp>
      <p:sp>
        <p:nvSpPr>
          <p:cNvPr id="3" name="TextBox 2">
            <a:extLst>
              <a:ext uri="{FF2B5EF4-FFF2-40B4-BE49-F238E27FC236}">
                <a16:creationId xmlns:a16="http://schemas.microsoft.com/office/drawing/2014/main" id="{16E6C16A-A2CE-41E7-97A0-33F7F55D8654}"/>
              </a:ext>
            </a:extLst>
          </p:cNvPr>
          <p:cNvSpPr txBox="1"/>
          <p:nvPr/>
        </p:nvSpPr>
        <p:spPr>
          <a:xfrm>
            <a:off x="4429125" y="1268824"/>
            <a:ext cx="4576762" cy="3785652"/>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CSSC Sports and Leisure -</a:t>
            </a:r>
            <a:r>
              <a:rPr lang="en-GB" b="0" dirty="0">
                <a:solidFill>
                  <a:schemeClr val="tx1"/>
                </a:solidFill>
              </a:rPr>
              <a:t> £4.50 per month gives you access to the following:</a:t>
            </a:r>
          </a:p>
          <a:p>
            <a:r>
              <a:rPr lang="en-GB" b="0" dirty="0">
                <a:solidFill>
                  <a:schemeClr val="tx1"/>
                </a:solidFill>
              </a:rPr>
              <a:t>A wide range of sporting clubs and events. </a:t>
            </a:r>
          </a:p>
          <a:p>
            <a:r>
              <a:rPr lang="en-GB" b="0" dirty="0">
                <a:solidFill>
                  <a:schemeClr val="tx1"/>
                </a:solidFill>
              </a:rPr>
              <a:t>Discounts on theatre shows &amp; cinemas</a:t>
            </a:r>
          </a:p>
          <a:p>
            <a:r>
              <a:rPr lang="en-GB" b="0" dirty="0">
                <a:solidFill>
                  <a:schemeClr val="tx1"/>
                </a:solidFill>
              </a:rPr>
              <a:t>50% off or 2 for 1 deal at 6500+ restaurants</a:t>
            </a:r>
          </a:p>
          <a:p>
            <a:r>
              <a:rPr lang="en-GB" b="0" dirty="0">
                <a:solidFill>
                  <a:schemeClr val="tx1"/>
                </a:solidFill>
              </a:rPr>
              <a:t>Better than half price tickets to Merlin Attractions</a:t>
            </a:r>
          </a:p>
          <a:p>
            <a:r>
              <a:rPr lang="en-GB" b="0" dirty="0">
                <a:solidFill>
                  <a:schemeClr val="tx1"/>
                </a:solidFill>
              </a:rPr>
              <a:t>Discounts at many leisure centres</a:t>
            </a:r>
          </a:p>
          <a:p>
            <a:r>
              <a:rPr lang="en-GB" b="0" dirty="0">
                <a:solidFill>
                  <a:schemeClr val="tx1"/>
                </a:solidFill>
              </a:rPr>
              <a:t>Reduced price family days out</a:t>
            </a:r>
          </a:p>
          <a:p>
            <a:r>
              <a:rPr lang="en-GB" b="0" dirty="0">
                <a:solidFill>
                  <a:schemeClr val="tx1"/>
                </a:solidFill>
              </a:rPr>
              <a:t>Free entrance to 280 English Heritage sites for the member plus their family</a:t>
            </a:r>
          </a:p>
          <a:p>
            <a:r>
              <a:rPr lang="en-GB" b="0" dirty="0">
                <a:solidFill>
                  <a:schemeClr val="tx1"/>
                </a:solidFill>
              </a:rPr>
              <a:t>Free entrance to CADW (Welsh Heritage)</a:t>
            </a:r>
          </a:p>
          <a:p>
            <a:r>
              <a:rPr lang="en-GB" b="0" dirty="0">
                <a:solidFill>
                  <a:schemeClr val="tx1"/>
                </a:solidFill>
              </a:rPr>
              <a:t>Rebate scheme for entry fees to 10km races, half marathons, marathons, and cycling events</a:t>
            </a:r>
          </a:p>
          <a:p>
            <a:r>
              <a:rPr lang="en-GB" b="0" dirty="0">
                <a:solidFill>
                  <a:schemeClr val="tx1"/>
                </a:solidFill>
              </a:rPr>
              <a:t>Savings at high street shops</a:t>
            </a:r>
          </a:p>
          <a:p>
            <a:r>
              <a:rPr lang="en-GB" b="0" dirty="0">
                <a:solidFill>
                  <a:schemeClr val="tx1"/>
                </a:solidFill>
              </a:rPr>
              <a:t>Lifelong membership (into retirement)</a:t>
            </a:r>
          </a:p>
        </p:txBody>
      </p:sp>
      <p:sp>
        <p:nvSpPr>
          <p:cNvPr id="4" name="TextBox 3">
            <a:extLst>
              <a:ext uri="{FF2B5EF4-FFF2-40B4-BE49-F238E27FC236}">
                <a16:creationId xmlns:a16="http://schemas.microsoft.com/office/drawing/2014/main" id="{D9614802-FD43-406A-A6D8-630B9F195C46}"/>
              </a:ext>
            </a:extLst>
          </p:cNvPr>
          <p:cNvSpPr txBox="1"/>
          <p:nvPr/>
        </p:nvSpPr>
        <p:spPr>
          <a:xfrm>
            <a:off x="97631" y="1268824"/>
            <a:ext cx="4102894"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A-Plan Insurance (Aylesbury) </a:t>
            </a:r>
            <a:r>
              <a:rPr lang="en-GB" b="0" dirty="0">
                <a:solidFill>
                  <a:schemeClr val="tx1"/>
                </a:solidFill>
              </a:rPr>
              <a:t>- Discount on quotes - please mention you are a Bucks Council employee when getting a quote</a:t>
            </a:r>
          </a:p>
        </p:txBody>
      </p:sp>
      <p:sp>
        <p:nvSpPr>
          <p:cNvPr id="5" name="TextBox 4">
            <a:extLst>
              <a:ext uri="{FF2B5EF4-FFF2-40B4-BE49-F238E27FC236}">
                <a16:creationId xmlns:a16="http://schemas.microsoft.com/office/drawing/2014/main" id="{AF1451A5-A99F-4329-B770-CF8C40EECBC5}"/>
              </a:ext>
            </a:extLst>
          </p:cNvPr>
          <p:cNvSpPr txBox="1"/>
          <p:nvPr/>
        </p:nvSpPr>
        <p:spPr>
          <a:xfrm>
            <a:off x="97631" y="2246703"/>
            <a:ext cx="4102894" cy="1323439"/>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Aylesbury Waterside Theatre - </a:t>
            </a:r>
            <a:r>
              <a:rPr lang="en-GB" b="0" dirty="0">
                <a:solidFill>
                  <a:schemeClr val="tx1"/>
                </a:solidFill>
              </a:rPr>
              <a:t>for key workers, we offer a Local Heroes discount on selected shows. This is 25% off the ticket price*. To see a list of shows this offer applies to please visit atgtix.co/</a:t>
            </a:r>
            <a:r>
              <a:rPr lang="en-GB" b="0" dirty="0" err="1">
                <a:solidFill>
                  <a:schemeClr val="tx1"/>
                </a:solidFill>
              </a:rPr>
              <a:t>LocalHeroes</a:t>
            </a:r>
            <a:endParaRPr lang="en-GB" b="0" dirty="0">
              <a:solidFill>
                <a:schemeClr val="tx1"/>
              </a:solidFill>
            </a:endParaRPr>
          </a:p>
        </p:txBody>
      </p:sp>
      <p:sp>
        <p:nvSpPr>
          <p:cNvPr id="6" name="TextBox 5">
            <a:extLst>
              <a:ext uri="{FF2B5EF4-FFF2-40B4-BE49-F238E27FC236}">
                <a16:creationId xmlns:a16="http://schemas.microsoft.com/office/drawing/2014/main" id="{CFE59866-032E-4D83-AD79-0B193546DC28}"/>
              </a:ext>
            </a:extLst>
          </p:cNvPr>
          <p:cNvSpPr txBox="1"/>
          <p:nvPr/>
        </p:nvSpPr>
        <p:spPr>
          <a:xfrm>
            <a:off x="105966" y="3724227"/>
            <a:ext cx="4102894" cy="107721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PS Discount - Black </a:t>
            </a:r>
            <a:r>
              <a:rPr lang="en-GB" b="0" dirty="0">
                <a:solidFill>
                  <a:schemeClr val="tx1"/>
                </a:solidFill>
              </a:rPr>
              <a:t>Card - discounts and cashback benefits with a PS Black card. The card costs £2.99 with the code </a:t>
            </a:r>
            <a:r>
              <a:rPr lang="en-GB" b="0" dirty="0" err="1">
                <a:solidFill>
                  <a:schemeClr val="tx1"/>
                </a:solidFill>
              </a:rPr>
              <a:t>buckcb</a:t>
            </a:r>
            <a:r>
              <a:rPr lang="en-GB" b="0" dirty="0">
                <a:solidFill>
                  <a:schemeClr val="tx1"/>
                </a:solidFill>
              </a:rPr>
              <a:t>. The card requires renewal every 2 years for £2.99</a:t>
            </a:r>
          </a:p>
        </p:txBody>
      </p:sp>
      <p:sp>
        <p:nvSpPr>
          <p:cNvPr id="7" name="TextBox 6">
            <a:extLst>
              <a:ext uri="{FF2B5EF4-FFF2-40B4-BE49-F238E27FC236}">
                <a16:creationId xmlns:a16="http://schemas.microsoft.com/office/drawing/2014/main" id="{3BFD562E-7A40-4435-8326-496CEB7E8498}"/>
              </a:ext>
            </a:extLst>
          </p:cNvPr>
          <p:cNvSpPr txBox="1"/>
          <p:nvPr/>
        </p:nvSpPr>
        <p:spPr>
          <a:xfrm>
            <a:off x="4429125" y="5250622"/>
            <a:ext cx="4576762" cy="338554"/>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Easy Storage </a:t>
            </a:r>
            <a:r>
              <a:rPr lang="en-GB" b="0" dirty="0">
                <a:solidFill>
                  <a:schemeClr val="tx1"/>
                </a:solidFill>
              </a:rPr>
              <a:t>£50 off storage bill with code BUCK50.</a:t>
            </a:r>
          </a:p>
        </p:txBody>
      </p:sp>
      <p:sp>
        <p:nvSpPr>
          <p:cNvPr id="8" name="TextBox 7">
            <a:extLst>
              <a:ext uri="{FF2B5EF4-FFF2-40B4-BE49-F238E27FC236}">
                <a16:creationId xmlns:a16="http://schemas.microsoft.com/office/drawing/2014/main" id="{ACEEC9F7-3547-4780-B959-770A66FBFC68}"/>
              </a:ext>
            </a:extLst>
          </p:cNvPr>
          <p:cNvSpPr txBox="1"/>
          <p:nvPr/>
        </p:nvSpPr>
        <p:spPr>
          <a:xfrm>
            <a:off x="138113" y="4955530"/>
            <a:ext cx="4102894" cy="107721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Protect Will Writing - </a:t>
            </a:r>
            <a:r>
              <a:rPr lang="en-GB" b="0" dirty="0">
                <a:solidFill>
                  <a:schemeClr val="tx1"/>
                </a:solidFill>
              </a:rPr>
              <a:t>10% discount on will writing for employees and their partners. Please mention you are a Buckinghamshire Council employee when quoting</a:t>
            </a:r>
          </a:p>
        </p:txBody>
      </p:sp>
      <p:sp>
        <p:nvSpPr>
          <p:cNvPr id="9" name="TextBox 8">
            <a:extLst>
              <a:ext uri="{FF2B5EF4-FFF2-40B4-BE49-F238E27FC236}">
                <a16:creationId xmlns:a16="http://schemas.microsoft.com/office/drawing/2014/main" id="{D8DD520D-FD1B-4CA8-9BB8-BEECDA3F3B6F}"/>
              </a:ext>
            </a:extLst>
          </p:cNvPr>
          <p:cNvSpPr txBox="1"/>
          <p:nvPr/>
        </p:nvSpPr>
        <p:spPr>
          <a:xfrm>
            <a:off x="105966" y="560903"/>
            <a:ext cx="7065169" cy="461665"/>
          </a:xfrm>
          <a:prstGeom prst="rect">
            <a:avLst/>
          </a:prstGeom>
          <a:noFill/>
        </p:spPr>
        <p:txBody>
          <a:bodyPr wrap="square">
            <a:spAutoFit/>
          </a:bodyPr>
          <a:lstStyle/>
          <a:p>
            <a:r>
              <a:rPr lang="en-GB" sz="1200" dirty="0"/>
              <a:t>Offers are provided to staff on a voluntary basis and may be changed or withdrawn at any time. If you become aware of a discount being removed, please contact the HR Service Desk</a:t>
            </a:r>
          </a:p>
        </p:txBody>
      </p:sp>
      <p:pic>
        <p:nvPicPr>
          <p:cNvPr id="10" name="Picture 2" descr="Residents Information | Buckingham Town Council">
            <a:extLst>
              <a:ext uri="{FF2B5EF4-FFF2-40B4-BE49-F238E27FC236}">
                <a16:creationId xmlns:a16="http://schemas.microsoft.com/office/drawing/2014/main" id="{B3492C46-D633-4AA2-99F2-61D84BBE9D5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5540" y="0"/>
            <a:ext cx="1218460" cy="1183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2726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6877E2-DBDC-4A93-8E91-4D7FF77F29AD}"/>
              </a:ext>
            </a:extLst>
          </p:cNvPr>
          <p:cNvSpPr txBox="1"/>
          <p:nvPr/>
        </p:nvSpPr>
        <p:spPr>
          <a:xfrm>
            <a:off x="239315" y="141908"/>
            <a:ext cx="6115050" cy="461665"/>
          </a:xfrm>
          <a:prstGeom prst="rect">
            <a:avLst/>
          </a:prstGeom>
          <a:noFill/>
        </p:spPr>
        <p:txBody>
          <a:bodyPr wrap="square" rtlCol="0">
            <a:spAutoFit/>
          </a:bodyPr>
          <a:lstStyle/>
          <a:p>
            <a:r>
              <a:rPr lang="en-GB" sz="2400" dirty="0"/>
              <a:t>Employee Benefits - Others</a:t>
            </a:r>
          </a:p>
        </p:txBody>
      </p:sp>
      <p:sp>
        <p:nvSpPr>
          <p:cNvPr id="3" name="TextBox 2">
            <a:extLst>
              <a:ext uri="{FF2B5EF4-FFF2-40B4-BE49-F238E27FC236}">
                <a16:creationId xmlns:a16="http://schemas.microsoft.com/office/drawing/2014/main" id="{EA2C02BB-89F7-4154-91C3-2EC4C1B287D3}"/>
              </a:ext>
            </a:extLst>
          </p:cNvPr>
          <p:cNvSpPr txBox="1"/>
          <p:nvPr/>
        </p:nvSpPr>
        <p:spPr>
          <a:xfrm>
            <a:off x="154781" y="1909286"/>
            <a:ext cx="4093369" cy="1107996"/>
          </a:xfrm>
          <a:prstGeom prst="rect">
            <a:avLst/>
          </a:prstGeom>
          <a:noFill/>
          <a:ln w="12700">
            <a:solidFill>
              <a:srgbClr val="92D050"/>
            </a:solidFill>
          </a:ln>
        </p:spPr>
        <p:txBody>
          <a:bodyPr wrap="square">
            <a:spAutoFit/>
          </a:bodyPr>
          <a:lstStyle/>
          <a:p>
            <a:r>
              <a:rPr lang="en-GB" sz="1600" b="1" dirty="0"/>
              <a:t>Ross the tailor -</a:t>
            </a:r>
            <a:r>
              <a:rPr lang="en-GB" sz="1600" dirty="0"/>
              <a:t>15% discount on tailoring work. Please state that you are a BC employee before getting a quote for any work</a:t>
            </a:r>
          </a:p>
          <a:p>
            <a:r>
              <a:rPr lang="en-GB" sz="1600" dirty="0"/>
              <a:t>http://www.ross-the-tailor.com</a:t>
            </a:r>
          </a:p>
        </p:txBody>
      </p:sp>
      <p:sp>
        <p:nvSpPr>
          <p:cNvPr id="4" name="TextBox 3">
            <a:extLst>
              <a:ext uri="{FF2B5EF4-FFF2-40B4-BE49-F238E27FC236}">
                <a16:creationId xmlns:a16="http://schemas.microsoft.com/office/drawing/2014/main" id="{C0991950-DA71-4066-BE78-6978502FB514}"/>
              </a:ext>
            </a:extLst>
          </p:cNvPr>
          <p:cNvSpPr txBox="1"/>
          <p:nvPr/>
        </p:nvSpPr>
        <p:spPr>
          <a:xfrm>
            <a:off x="154781" y="3236863"/>
            <a:ext cx="4093369" cy="2062103"/>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South Buckinghamshire Golf Course</a:t>
            </a:r>
          </a:p>
          <a:p>
            <a:r>
              <a:rPr lang="en-GB" b="0" dirty="0">
                <a:solidFill>
                  <a:schemeClr val="tx1"/>
                </a:solidFill>
              </a:rPr>
              <a:t>• 18 hole Green Fees at £10.00 per employee Monday to Friday, plus their guests will pay the same flat rate of £10.00</a:t>
            </a:r>
            <a:br>
              <a:rPr lang="en-GB" b="0" dirty="0">
                <a:solidFill>
                  <a:schemeClr val="tx1"/>
                </a:solidFill>
              </a:rPr>
            </a:br>
            <a:r>
              <a:rPr lang="en-GB" b="0" dirty="0">
                <a:solidFill>
                  <a:schemeClr val="tx1"/>
                </a:solidFill>
              </a:rPr>
              <a:t>• 18 hole Green Fees at £15.00 per employee Saturday and Sunday, PLUS Bank Holidays – plus their guests will pay the same flat rate of £15.00</a:t>
            </a:r>
          </a:p>
        </p:txBody>
      </p:sp>
      <p:sp>
        <p:nvSpPr>
          <p:cNvPr id="5" name="TextBox 4">
            <a:extLst>
              <a:ext uri="{FF2B5EF4-FFF2-40B4-BE49-F238E27FC236}">
                <a16:creationId xmlns:a16="http://schemas.microsoft.com/office/drawing/2014/main" id="{E788727B-A665-4353-878D-0BDEA360B7E3}"/>
              </a:ext>
            </a:extLst>
          </p:cNvPr>
          <p:cNvSpPr txBox="1"/>
          <p:nvPr/>
        </p:nvSpPr>
        <p:spPr>
          <a:xfrm>
            <a:off x="154781" y="5449610"/>
            <a:ext cx="4093369"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Cranberry Heart Greeting Cards -</a:t>
            </a:r>
            <a:r>
              <a:rPr lang="en-GB" b="0" dirty="0">
                <a:solidFill>
                  <a:schemeClr val="tx1"/>
                </a:solidFill>
              </a:rPr>
              <a:t>10% Employee discount enter SCC10 at the checkout.</a:t>
            </a:r>
          </a:p>
        </p:txBody>
      </p:sp>
      <p:sp>
        <p:nvSpPr>
          <p:cNvPr id="6" name="TextBox 5">
            <a:extLst>
              <a:ext uri="{FF2B5EF4-FFF2-40B4-BE49-F238E27FC236}">
                <a16:creationId xmlns:a16="http://schemas.microsoft.com/office/drawing/2014/main" id="{8823D9B9-66BF-4FC2-80EC-273FFCB4F834}"/>
              </a:ext>
            </a:extLst>
          </p:cNvPr>
          <p:cNvSpPr txBox="1"/>
          <p:nvPr/>
        </p:nvSpPr>
        <p:spPr>
          <a:xfrm>
            <a:off x="4572000" y="1924675"/>
            <a:ext cx="4245768" cy="107721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Costco - </a:t>
            </a:r>
            <a:r>
              <a:rPr lang="en-GB" b="0" dirty="0">
                <a:solidFill>
                  <a:schemeClr val="tx1"/>
                </a:solidFill>
              </a:rPr>
              <a:t> annual membership fee includes a spouse card. One additional card is available. £10 online voucher for each new member when they sign up too.  Sign up at Milton Keynes</a:t>
            </a:r>
          </a:p>
        </p:txBody>
      </p:sp>
      <p:sp>
        <p:nvSpPr>
          <p:cNvPr id="7" name="TextBox 6">
            <a:extLst>
              <a:ext uri="{FF2B5EF4-FFF2-40B4-BE49-F238E27FC236}">
                <a16:creationId xmlns:a16="http://schemas.microsoft.com/office/drawing/2014/main" id="{DA92C558-36A7-4E08-98F5-7530B4EE6E41}"/>
              </a:ext>
            </a:extLst>
          </p:cNvPr>
          <p:cNvSpPr txBox="1"/>
          <p:nvPr/>
        </p:nvSpPr>
        <p:spPr>
          <a:xfrm>
            <a:off x="4667251" y="4714191"/>
            <a:ext cx="424576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Starr Business Stationery (Beaconsfield)</a:t>
            </a:r>
            <a:endParaRPr lang="en-GB" b="0" dirty="0">
              <a:solidFill>
                <a:schemeClr val="tx1"/>
              </a:solidFill>
            </a:endParaRPr>
          </a:p>
          <a:p>
            <a:r>
              <a:rPr lang="en-GB" b="0" dirty="0">
                <a:solidFill>
                  <a:schemeClr val="tx1"/>
                </a:solidFill>
              </a:rPr>
              <a:t>10% off stationery (excluding stamps) in-store</a:t>
            </a:r>
          </a:p>
        </p:txBody>
      </p:sp>
      <p:sp>
        <p:nvSpPr>
          <p:cNvPr id="8" name="TextBox 7">
            <a:extLst>
              <a:ext uri="{FF2B5EF4-FFF2-40B4-BE49-F238E27FC236}">
                <a16:creationId xmlns:a16="http://schemas.microsoft.com/office/drawing/2014/main" id="{78465ADA-99BD-4DD0-9247-3AEE922A1797}"/>
              </a:ext>
            </a:extLst>
          </p:cNvPr>
          <p:cNvSpPr txBox="1"/>
          <p:nvPr/>
        </p:nvSpPr>
        <p:spPr>
          <a:xfrm>
            <a:off x="4667251" y="3276007"/>
            <a:ext cx="424576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err="1">
                <a:solidFill>
                  <a:schemeClr val="tx1"/>
                </a:solidFill>
              </a:rPr>
              <a:t>Surelock</a:t>
            </a:r>
            <a:r>
              <a:rPr lang="en-GB" dirty="0">
                <a:solidFill>
                  <a:schemeClr val="tx1"/>
                </a:solidFill>
              </a:rPr>
              <a:t> Homes Security </a:t>
            </a:r>
            <a:r>
              <a:rPr lang="en-GB" b="0" dirty="0">
                <a:solidFill>
                  <a:schemeClr val="tx1"/>
                </a:solidFill>
              </a:rPr>
              <a:t>10% off on shoe repairs, key cutting, and engraving</a:t>
            </a:r>
          </a:p>
        </p:txBody>
      </p:sp>
      <p:sp>
        <p:nvSpPr>
          <p:cNvPr id="9" name="TextBox 8">
            <a:extLst>
              <a:ext uri="{FF2B5EF4-FFF2-40B4-BE49-F238E27FC236}">
                <a16:creationId xmlns:a16="http://schemas.microsoft.com/office/drawing/2014/main" id="{76600ECD-DA7D-429D-904D-A99D8F726F2B}"/>
              </a:ext>
            </a:extLst>
          </p:cNvPr>
          <p:cNvSpPr txBox="1"/>
          <p:nvPr/>
        </p:nvSpPr>
        <p:spPr>
          <a:xfrm>
            <a:off x="4667251" y="4005204"/>
            <a:ext cx="424576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DAC removals </a:t>
            </a:r>
            <a:r>
              <a:rPr lang="en-GB" b="0" dirty="0">
                <a:solidFill>
                  <a:schemeClr val="tx1"/>
                </a:solidFill>
              </a:rPr>
              <a:t>(Aylesbury) 10% discount plus 20 free boxes. 0800 511 8018</a:t>
            </a:r>
          </a:p>
        </p:txBody>
      </p:sp>
      <p:sp>
        <p:nvSpPr>
          <p:cNvPr id="10" name="TextBox 9">
            <a:extLst>
              <a:ext uri="{FF2B5EF4-FFF2-40B4-BE49-F238E27FC236}">
                <a16:creationId xmlns:a16="http://schemas.microsoft.com/office/drawing/2014/main" id="{9EB9A22F-FEEB-43B1-A723-EC3581637C3E}"/>
              </a:ext>
            </a:extLst>
          </p:cNvPr>
          <p:cNvSpPr txBox="1"/>
          <p:nvPr/>
        </p:nvSpPr>
        <p:spPr>
          <a:xfrm>
            <a:off x="4667251" y="5460295"/>
            <a:ext cx="424576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Easy Storage </a:t>
            </a:r>
            <a:r>
              <a:rPr lang="en-GB" b="0" dirty="0">
                <a:solidFill>
                  <a:schemeClr val="tx1"/>
                </a:solidFill>
              </a:rPr>
              <a:t>- £50 off storage options using code BUCK50</a:t>
            </a:r>
          </a:p>
        </p:txBody>
      </p:sp>
      <p:sp>
        <p:nvSpPr>
          <p:cNvPr id="11" name="TextBox 10">
            <a:extLst>
              <a:ext uri="{FF2B5EF4-FFF2-40B4-BE49-F238E27FC236}">
                <a16:creationId xmlns:a16="http://schemas.microsoft.com/office/drawing/2014/main" id="{4385EBE5-34B9-4200-99C5-C45657B150F7}"/>
              </a:ext>
            </a:extLst>
          </p:cNvPr>
          <p:cNvSpPr txBox="1"/>
          <p:nvPr/>
        </p:nvSpPr>
        <p:spPr>
          <a:xfrm>
            <a:off x="154781" y="647537"/>
            <a:ext cx="7065169" cy="461665"/>
          </a:xfrm>
          <a:prstGeom prst="rect">
            <a:avLst/>
          </a:prstGeom>
          <a:noFill/>
        </p:spPr>
        <p:txBody>
          <a:bodyPr wrap="square">
            <a:spAutoFit/>
          </a:bodyPr>
          <a:lstStyle/>
          <a:p>
            <a:r>
              <a:rPr lang="en-GB" sz="1200" dirty="0"/>
              <a:t>Offers are provided to staff on a voluntary basis and may be changed or withdrawn at any time. If you become aware of a discount being removed, please contact the HR Service Desk</a:t>
            </a:r>
          </a:p>
        </p:txBody>
      </p:sp>
      <p:pic>
        <p:nvPicPr>
          <p:cNvPr id="12" name="Picture 2" descr="Residents Information | Buckingham Town Council">
            <a:extLst>
              <a:ext uri="{FF2B5EF4-FFF2-40B4-BE49-F238E27FC236}">
                <a16:creationId xmlns:a16="http://schemas.microsoft.com/office/drawing/2014/main" id="{C2A270D1-418F-46B0-B9D0-F39C88A5D48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5540" y="0"/>
            <a:ext cx="1218460" cy="1183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740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8DF373-360D-4F28-A791-4FBCD7B89BBF}"/>
              </a:ext>
            </a:extLst>
          </p:cNvPr>
          <p:cNvSpPr txBox="1"/>
          <p:nvPr/>
        </p:nvSpPr>
        <p:spPr>
          <a:xfrm>
            <a:off x="52388" y="50549"/>
            <a:ext cx="6115050" cy="461665"/>
          </a:xfrm>
          <a:prstGeom prst="rect">
            <a:avLst/>
          </a:prstGeom>
          <a:noFill/>
        </p:spPr>
        <p:txBody>
          <a:bodyPr wrap="square" rtlCol="0">
            <a:spAutoFit/>
          </a:bodyPr>
          <a:lstStyle/>
          <a:p>
            <a:r>
              <a:rPr lang="en-GB" sz="2400" dirty="0"/>
              <a:t>Employee Benefits - Others</a:t>
            </a:r>
          </a:p>
        </p:txBody>
      </p:sp>
      <p:sp>
        <p:nvSpPr>
          <p:cNvPr id="3" name="TextBox 2">
            <a:extLst>
              <a:ext uri="{FF2B5EF4-FFF2-40B4-BE49-F238E27FC236}">
                <a16:creationId xmlns:a16="http://schemas.microsoft.com/office/drawing/2014/main" id="{101814E0-1706-4E4F-99EE-9831FDF20813}"/>
              </a:ext>
            </a:extLst>
          </p:cNvPr>
          <p:cNvSpPr txBox="1"/>
          <p:nvPr/>
        </p:nvSpPr>
        <p:spPr>
          <a:xfrm>
            <a:off x="4710114" y="1192188"/>
            <a:ext cx="4257675" cy="1569660"/>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Timpson (Aylesbury Tesco, Broadfields)</a:t>
            </a:r>
          </a:p>
          <a:p>
            <a:r>
              <a:rPr lang="en-GB" b="0" dirty="0">
                <a:solidFill>
                  <a:schemeClr val="tx1"/>
                </a:solidFill>
              </a:rPr>
              <a:t>10% Discount to all BC and schools employees for the below services when you show your BC ID: Dry Cleaning.  Car Key Programming. Car Key Repairs. Phone Repairs. Watch Repairs. Engraving. Key Cutting. Shoe Repairs.</a:t>
            </a:r>
          </a:p>
        </p:txBody>
      </p:sp>
      <p:sp>
        <p:nvSpPr>
          <p:cNvPr id="4" name="TextBox 3">
            <a:extLst>
              <a:ext uri="{FF2B5EF4-FFF2-40B4-BE49-F238E27FC236}">
                <a16:creationId xmlns:a16="http://schemas.microsoft.com/office/drawing/2014/main" id="{1327CA0B-5B86-4973-B541-03CB356E481F}"/>
              </a:ext>
            </a:extLst>
          </p:cNvPr>
          <p:cNvSpPr txBox="1"/>
          <p:nvPr/>
        </p:nvSpPr>
        <p:spPr>
          <a:xfrm>
            <a:off x="133351" y="1913096"/>
            <a:ext cx="4271962"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Hidden Cambridge Walking Tours  </a:t>
            </a:r>
            <a:r>
              <a:rPr lang="en-GB" b="0" dirty="0">
                <a:solidFill>
                  <a:schemeClr val="tx1"/>
                </a:solidFill>
              </a:rPr>
              <a:t>20% Discount on listed prices. Please mention Buckinghamshire Council discount when booking.</a:t>
            </a:r>
          </a:p>
        </p:txBody>
      </p:sp>
      <p:sp>
        <p:nvSpPr>
          <p:cNvPr id="5" name="TextBox 4">
            <a:extLst>
              <a:ext uri="{FF2B5EF4-FFF2-40B4-BE49-F238E27FC236}">
                <a16:creationId xmlns:a16="http://schemas.microsoft.com/office/drawing/2014/main" id="{81F9126C-DB85-4FDD-800C-BC9699886D38}"/>
              </a:ext>
            </a:extLst>
          </p:cNvPr>
          <p:cNvSpPr txBox="1"/>
          <p:nvPr/>
        </p:nvSpPr>
        <p:spPr>
          <a:xfrm>
            <a:off x="133351" y="3683419"/>
            <a:ext cx="4271962"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Just tyres (Aylesbury) </a:t>
            </a:r>
            <a:r>
              <a:rPr lang="en-GB" b="0" dirty="0">
                <a:solidFill>
                  <a:schemeClr val="tx1"/>
                </a:solidFill>
              </a:rPr>
              <a:t>Offer is available to BC employees when any tyres are purchased in store at the Buckingham centre - 10% discount</a:t>
            </a:r>
          </a:p>
        </p:txBody>
      </p:sp>
      <p:sp>
        <p:nvSpPr>
          <p:cNvPr id="6" name="TextBox 5">
            <a:extLst>
              <a:ext uri="{FF2B5EF4-FFF2-40B4-BE49-F238E27FC236}">
                <a16:creationId xmlns:a16="http://schemas.microsoft.com/office/drawing/2014/main" id="{8254FC5B-AA4E-4746-85A6-7E3E755F58D7}"/>
              </a:ext>
            </a:extLst>
          </p:cNvPr>
          <p:cNvSpPr txBox="1"/>
          <p:nvPr/>
        </p:nvSpPr>
        <p:spPr>
          <a:xfrm>
            <a:off x="140494" y="2924864"/>
            <a:ext cx="4271962"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Willows Specialist Dry Cleaners </a:t>
            </a:r>
            <a:r>
              <a:rPr lang="en-GB" b="0" dirty="0">
                <a:solidFill>
                  <a:schemeClr val="tx1"/>
                </a:solidFill>
              </a:rPr>
              <a:t>10% discount on all dry cleaning services.</a:t>
            </a:r>
          </a:p>
        </p:txBody>
      </p:sp>
      <p:sp>
        <p:nvSpPr>
          <p:cNvPr id="7" name="TextBox 6">
            <a:extLst>
              <a:ext uri="{FF2B5EF4-FFF2-40B4-BE49-F238E27FC236}">
                <a16:creationId xmlns:a16="http://schemas.microsoft.com/office/drawing/2014/main" id="{98A65B51-AA23-4E55-9347-76BA5B74616F}"/>
              </a:ext>
            </a:extLst>
          </p:cNvPr>
          <p:cNvSpPr txBox="1"/>
          <p:nvPr/>
        </p:nvSpPr>
        <p:spPr>
          <a:xfrm>
            <a:off x="147638" y="1183396"/>
            <a:ext cx="4257675"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err="1">
                <a:solidFill>
                  <a:schemeClr val="tx1"/>
                </a:solidFill>
              </a:rPr>
              <a:t>Kaarp</a:t>
            </a:r>
            <a:r>
              <a:rPr lang="en-GB" dirty="0">
                <a:solidFill>
                  <a:schemeClr val="tx1"/>
                </a:solidFill>
              </a:rPr>
              <a:t> benefits - </a:t>
            </a:r>
            <a:r>
              <a:rPr lang="en-GB" b="0" dirty="0">
                <a:solidFill>
                  <a:schemeClr val="tx1"/>
                </a:solidFill>
              </a:rPr>
              <a:t>www.kaarp.co.uk - user name - BUCKSCOUNCIL and password - BENEFITS</a:t>
            </a:r>
          </a:p>
        </p:txBody>
      </p:sp>
      <p:sp>
        <p:nvSpPr>
          <p:cNvPr id="8" name="TextBox 7">
            <a:extLst>
              <a:ext uri="{FF2B5EF4-FFF2-40B4-BE49-F238E27FC236}">
                <a16:creationId xmlns:a16="http://schemas.microsoft.com/office/drawing/2014/main" id="{5899CDE5-525C-47BB-9CE6-C3F41A851FC1}"/>
              </a:ext>
            </a:extLst>
          </p:cNvPr>
          <p:cNvSpPr txBox="1"/>
          <p:nvPr/>
        </p:nvSpPr>
        <p:spPr>
          <a:xfrm>
            <a:off x="4710114" y="2927011"/>
            <a:ext cx="4257675" cy="304698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Microsoft Home Use Programme - </a:t>
            </a:r>
            <a:r>
              <a:rPr lang="en-GB" b="0" dirty="0">
                <a:solidFill>
                  <a:schemeClr val="tx1"/>
                </a:solidFill>
              </a:rPr>
              <a:t>30% discount on 365 Home or Personal subscriptions. http://hup.microsoft.com/; select the country, choose the language then enter their corporate e-mail address and insert this program code FC191AA92E.  If you want to find out more about the home use program those with access to the software assurance benefits on VLSC can navigate by selecting software assurance, then home use program then clicking on the current agreement no. 82875862.”</a:t>
            </a:r>
          </a:p>
          <a:p>
            <a:endParaRPr lang="en-GB" dirty="0">
              <a:solidFill>
                <a:schemeClr val="tx1"/>
              </a:solidFill>
            </a:endParaRPr>
          </a:p>
        </p:txBody>
      </p:sp>
      <p:sp>
        <p:nvSpPr>
          <p:cNvPr id="9" name="TextBox 8">
            <a:extLst>
              <a:ext uri="{FF2B5EF4-FFF2-40B4-BE49-F238E27FC236}">
                <a16:creationId xmlns:a16="http://schemas.microsoft.com/office/drawing/2014/main" id="{AAB8E483-2676-4EAA-A81B-3CB8EEBD8932}"/>
              </a:ext>
            </a:extLst>
          </p:cNvPr>
          <p:cNvSpPr txBox="1"/>
          <p:nvPr/>
        </p:nvSpPr>
        <p:spPr>
          <a:xfrm>
            <a:off x="154781" y="4666332"/>
            <a:ext cx="4257675"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Boundless </a:t>
            </a:r>
            <a:r>
              <a:rPr lang="en-GB" b="0" dirty="0">
                <a:solidFill>
                  <a:schemeClr val="tx1"/>
                </a:solidFill>
              </a:rPr>
              <a:t>A range of discounts on insurance, travel, shopping, etc. Costs £27 per year to join</a:t>
            </a:r>
          </a:p>
        </p:txBody>
      </p:sp>
      <p:sp>
        <p:nvSpPr>
          <p:cNvPr id="10" name="TextBox 9">
            <a:extLst>
              <a:ext uri="{FF2B5EF4-FFF2-40B4-BE49-F238E27FC236}">
                <a16:creationId xmlns:a16="http://schemas.microsoft.com/office/drawing/2014/main" id="{725DB9C6-A416-4A96-89AD-FD9E46481399}"/>
              </a:ext>
            </a:extLst>
          </p:cNvPr>
          <p:cNvSpPr txBox="1"/>
          <p:nvPr/>
        </p:nvSpPr>
        <p:spPr>
          <a:xfrm>
            <a:off x="147638" y="5403023"/>
            <a:ext cx="4286249"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Mooch the Pooch </a:t>
            </a:r>
            <a:r>
              <a:rPr lang="en-GB" b="0" dirty="0">
                <a:solidFill>
                  <a:schemeClr val="tx1"/>
                </a:solidFill>
              </a:rPr>
              <a:t>10% discount on pet sitting and dog walking services. </a:t>
            </a:r>
            <a:r>
              <a:rPr lang="en-GB" b="0" dirty="0">
                <a:solidFill>
                  <a:schemeClr val="tx1"/>
                </a:solidFill>
                <a:hlinkClick r:id="rId2">
                  <a:extLst>
                    <a:ext uri="{A12FA001-AC4F-418D-AE19-62706E023703}">
                      <ahyp:hlinkClr xmlns:ahyp="http://schemas.microsoft.com/office/drawing/2018/hyperlinkcolor" val="tx"/>
                    </a:ext>
                  </a:extLst>
                </a:hlinkClick>
              </a:rPr>
              <a:t>nigel_sweetas@hotmail.com</a:t>
            </a:r>
            <a:endParaRPr lang="en-GB" b="0" dirty="0">
              <a:solidFill>
                <a:schemeClr val="tx1"/>
              </a:solidFill>
            </a:endParaRPr>
          </a:p>
        </p:txBody>
      </p:sp>
      <p:sp>
        <p:nvSpPr>
          <p:cNvPr id="11" name="TextBox 10">
            <a:extLst>
              <a:ext uri="{FF2B5EF4-FFF2-40B4-BE49-F238E27FC236}">
                <a16:creationId xmlns:a16="http://schemas.microsoft.com/office/drawing/2014/main" id="{4807F463-DFC1-423D-951F-4DE2E1059967}"/>
              </a:ext>
            </a:extLst>
          </p:cNvPr>
          <p:cNvSpPr txBox="1"/>
          <p:nvPr/>
        </p:nvSpPr>
        <p:spPr>
          <a:xfrm>
            <a:off x="4710114" y="6139162"/>
            <a:ext cx="4286249"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Dunham McCarthy </a:t>
            </a:r>
            <a:r>
              <a:rPr lang="en-GB" b="0" dirty="0">
                <a:solidFill>
                  <a:schemeClr val="tx1"/>
                </a:solidFill>
              </a:rPr>
              <a:t>– Estate Planning and Will Writing free service</a:t>
            </a:r>
          </a:p>
        </p:txBody>
      </p:sp>
      <p:sp>
        <p:nvSpPr>
          <p:cNvPr id="12" name="TextBox 11">
            <a:extLst>
              <a:ext uri="{FF2B5EF4-FFF2-40B4-BE49-F238E27FC236}">
                <a16:creationId xmlns:a16="http://schemas.microsoft.com/office/drawing/2014/main" id="{603B9F2E-2F16-4A9E-AD8C-D0EBA60C6573}"/>
              </a:ext>
            </a:extLst>
          </p:cNvPr>
          <p:cNvSpPr txBox="1"/>
          <p:nvPr/>
        </p:nvSpPr>
        <p:spPr>
          <a:xfrm>
            <a:off x="52388" y="444413"/>
            <a:ext cx="7065169" cy="461665"/>
          </a:xfrm>
          <a:prstGeom prst="rect">
            <a:avLst/>
          </a:prstGeom>
          <a:noFill/>
        </p:spPr>
        <p:txBody>
          <a:bodyPr wrap="square">
            <a:spAutoFit/>
          </a:bodyPr>
          <a:lstStyle/>
          <a:p>
            <a:r>
              <a:rPr lang="en-GB" sz="1200" dirty="0"/>
              <a:t>Offers are provided to staff on a voluntary basis and may be changed or withdrawn at any time. If you become aware of a discount being removed, please contact the HR Service Desk</a:t>
            </a:r>
          </a:p>
        </p:txBody>
      </p:sp>
      <p:pic>
        <p:nvPicPr>
          <p:cNvPr id="13" name="Picture 2" descr="Residents Information | Buckingham Town Council">
            <a:extLst>
              <a:ext uri="{FF2B5EF4-FFF2-40B4-BE49-F238E27FC236}">
                <a16:creationId xmlns:a16="http://schemas.microsoft.com/office/drawing/2014/main" id="{D2411A94-DA53-43F9-B01A-A1F1BFD1D7B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5540" y="0"/>
            <a:ext cx="1218460" cy="1183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433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2AB275-E4E6-4373-B9B8-3F10A5C601A9}"/>
              </a:ext>
            </a:extLst>
          </p:cNvPr>
          <p:cNvSpPr txBox="1"/>
          <p:nvPr/>
        </p:nvSpPr>
        <p:spPr>
          <a:xfrm>
            <a:off x="166690" y="159589"/>
            <a:ext cx="6115050" cy="461665"/>
          </a:xfrm>
          <a:prstGeom prst="rect">
            <a:avLst/>
          </a:prstGeom>
          <a:noFill/>
        </p:spPr>
        <p:txBody>
          <a:bodyPr wrap="square" rtlCol="0">
            <a:spAutoFit/>
          </a:bodyPr>
          <a:lstStyle/>
          <a:p>
            <a:r>
              <a:rPr lang="en-GB" sz="2400" dirty="0"/>
              <a:t>Employee Benefits – Health &amp; Well-being</a:t>
            </a:r>
          </a:p>
        </p:txBody>
      </p:sp>
      <p:sp>
        <p:nvSpPr>
          <p:cNvPr id="3" name="TextBox 2">
            <a:extLst>
              <a:ext uri="{FF2B5EF4-FFF2-40B4-BE49-F238E27FC236}">
                <a16:creationId xmlns:a16="http://schemas.microsoft.com/office/drawing/2014/main" id="{B6D7AF59-3FAE-49F8-B0EF-D52A2C0B9BB5}"/>
              </a:ext>
            </a:extLst>
          </p:cNvPr>
          <p:cNvSpPr txBox="1"/>
          <p:nvPr/>
        </p:nvSpPr>
        <p:spPr>
          <a:xfrm>
            <a:off x="166690" y="1351740"/>
            <a:ext cx="4405310" cy="107721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Julie Patterson Reiki </a:t>
            </a:r>
            <a:r>
              <a:rPr lang="en-GB" b="0" dirty="0">
                <a:solidFill>
                  <a:schemeClr val="tx1"/>
                </a:solidFill>
              </a:rPr>
              <a:t>15% discount available to employees. Contact Julie on 07879 635377 or Facebook page 'Julie Patterson Reiki’. Based in Aylesbury</a:t>
            </a:r>
          </a:p>
        </p:txBody>
      </p:sp>
      <p:sp>
        <p:nvSpPr>
          <p:cNvPr id="4" name="TextBox 3">
            <a:extLst>
              <a:ext uri="{FF2B5EF4-FFF2-40B4-BE49-F238E27FC236}">
                <a16:creationId xmlns:a16="http://schemas.microsoft.com/office/drawing/2014/main" id="{9FA60922-6AAE-4231-9749-AA26EFE21D8D}"/>
              </a:ext>
            </a:extLst>
          </p:cNvPr>
          <p:cNvSpPr txBox="1"/>
          <p:nvPr/>
        </p:nvSpPr>
        <p:spPr>
          <a:xfrm>
            <a:off x="166690" y="2581356"/>
            <a:ext cx="4405310" cy="1323439"/>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Shiatsu and Thai Yoga Massage Treatments</a:t>
            </a:r>
          </a:p>
          <a:p>
            <a:r>
              <a:rPr lang="en-GB" b="0" dirty="0">
                <a:solidFill>
                  <a:schemeClr val="tx1"/>
                </a:solidFill>
              </a:rPr>
              <a:t>10% discount - please contact Gudrun Schneider on 01296 330319 or 07912 758575 to confirm before booking or check out the website. Aylesbury based. </a:t>
            </a:r>
            <a:r>
              <a:rPr lang="en-GB" b="0" dirty="0">
                <a:solidFill>
                  <a:schemeClr val="tx1"/>
                </a:solidFill>
                <a:hlinkClick r:id="rId2">
                  <a:extLst>
                    <a:ext uri="{A12FA001-AC4F-418D-AE19-62706E023703}">
                      <ahyp:hlinkClr xmlns:ahyp="http://schemas.microsoft.com/office/drawing/2018/hyperlinkcolor" val="tx"/>
                    </a:ext>
                  </a:extLst>
                </a:hlinkClick>
              </a:rPr>
              <a:t>www.atouchofwellbeing.com</a:t>
            </a:r>
            <a:endParaRPr lang="en-GB" b="0" dirty="0">
              <a:solidFill>
                <a:schemeClr val="tx1"/>
              </a:solidFill>
            </a:endParaRPr>
          </a:p>
        </p:txBody>
      </p:sp>
      <p:sp>
        <p:nvSpPr>
          <p:cNvPr id="5" name="TextBox 4">
            <a:extLst>
              <a:ext uri="{FF2B5EF4-FFF2-40B4-BE49-F238E27FC236}">
                <a16:creationId xmlns:a16="http://schemas.microsoft.com/office/drawing/2014/main" id="{383AE330-B285-4828-A6EB-2F9221C46FF0}"/>
              </a:ext>
            </a:extLst>
          </p:cNvPr>
          <p:cNvSpPr txBox="1"/>
          <p:nvPr/>
        </p:nvSpPr>
        <p:spPr>
          <a:xfrm>
            <a:off x="4743452" y="1338048"/>
            <a:ext cx="423385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err="1">
                <a:solidFill>
                  <a:schemeClr val="tx1"/>
                </a:solidFill>
              </a:rPr>
              <a:t>KaiLee</a:t>
            </a:r>
            <a:r>
              <a:rPr lang="en-GB" dirty="0">
                <a:solidFill>
                  <a:schemeClr val="tx1"/>
                </a:solidFill>
              </a:rPr>
              <a:t> Hair Designers </a:t>
            </a:r>
            <a:r>
              <a:rPr lang="en-GB" b="0" dirty="0">
                <a:solidFill>
                  <a:schemeClr val="tx1"/>
                </a:solidFill>
              </a:rPr>
              <a:t>10% discount on all salon services.  Aylesbury based</a:t>
            </a:r>
          </a:p>
        </p:txBody>
      </p:sp>
      <p:sp>
        <p:nvSpPr>
          <p:cNvPr id="6" name="TextBox 5">
            <a:extLst>
              <a:ext uri="{FF2B5EF4-FFF2-40B4-BE49-F238E27FC236}">
                <a16:creationId xmlns:a16="http://schemas.microsoft.com/office/drawing/2014/main" id="{4DDB6A42-75C2-4EE4-AE15-44C3F393FC6B}"/>
              </a:ext>
            </a:extLst>
          </p:cNvPr>
          <p:cNvSpPr txBox="1"/>
          <p:nvPr/>
        </p:nvSpPr>
        <p:spPr>
          <a:xfrm>
            <a:off x="166690" y="4055646"/>
            <a:ext cx="4405310" cy="1323439"/>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The Archway Beauty Salon &amp; Clinic </a:t>
            </a:r>
            <a:r>
              <a:rPr lang="en-GB" b="0" dirty="0">
                <a:solidFill>
                  <a:schemeClr val="tx1"/>
                </a:solidFill>
              </a:rPr>
              <a:t>10% discount on all services except for Botox &amp; Fillers. You are required to bring a payslip or proof of employment (e.g., BC Security Pass) at each time of payment.  Based in Aylesbury</a:t>
            </a:r>
          </a:p>
        </p:txBody>
      </p:sp>
      <p:sp>
        <p:nvSpPr>
          <p:cNvPr id="7" name="TextBox 6">
            <a:extLst>
              <a:ext uri="{FF2B5EF4-FFF2-40B4-BE49-F238E27FC236}">
                <a16:creationId xmlns:a16="http://schemas.microsoft.com/office/drawing/2014/main" id="{CEE1060E-869C-4EEE-846C-CADF6F86863F}"/>
              </a:ext>
            </a:extLst>
          </p:cNvPr>
          <p:cNvSpPr txBox="1"/>
          <p:nvPr/>
        </p:nvSpPr>
        <p:spPr>
          <a:xfrm>
            <a:off x="4743452" y="2088913"/>
            <a:ext cx="4233858" cy="1815882"/>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solidFill>
                  <a:schemeClr val="tx1"/>
                </a:solidFill>
              </a:rPr>
              <a:t>Mi Skincare </a:t>
            </a:r>
            <a:r>
              <a:rPr lang="en-GB" b="0" dirty="0">
                <a:solidFill>
                  <a:schemeClr val="tx1"/>
                </a:solidFill>
              </a:rPr>
              <a:t>Clinic is an advanced aesthetics clinic in Aylesbury offering a range of treatments including laser hair removal, dermaplaning, Chemical peels, </a:t>
            </a:r>
            <a:r>
              <a:rPr lang="en-GB" b="0" dirty="0" err="1">
                <a:solidFill>
                  <a:schemeClr val="tx1"/>
                </a:solidFill>
              </a:rPr>
              <a:t>Hydrafacial</a:t>
            </a:r>
            <a:r>
              <a:rPr lang="en-GB" b="0" dirty="0">
                <a:solidFill>
                  <a:schemeClr val="tx1"/>
                </a:solidFill>
              </a:rPr>
              <a:t>, </a:t>
            </a:r>
            <a:r>
              <a:rPr lang="en-GB" b="0" dirty="0" err="1">
                <a:solidFill>
                  <a:schemeClr val="tx1"/>
                </a:solidFill>
              </a:rPr>
              <a:t>Emsculpt</a:t>
            </a:r>
            <a:r>
              <a:rPr lang="en-GB" b="0" dirty="0">
                <a:solidFill>
                  <a:schemeClr val="tx1"/>
                </a:solidFill>
              </a:rPr>
              <a:t> &amp; many more. All appointments require a consultation.</a:t>
            </a:r>
          </a:p>
          <a:p>
            <a:r>
              <a:rPr lang="en-GB" b="0" dirty="0">
                <a:solidFill>
                  <a:schemeClr val="tx1"/>
                </a:solidFill>
              </a:rPr>
              <a:t>Employees receive a 10% discount on all treatments excluding Botox and fillers.</a:t>
            </a:r>
          </a:p>
        </p:txBody>
      </p:sp>
      <p:sp>
        <p:nvSpPr>
          <p:cNvPr id="8" name="TextBox 7">
            <a:extLst>
              <a:ext uri="{FF2B5EF4-FFF2-40B4-BE49-F238E27FC236}">
                <a16:creationId xmlns:a16="http://schemas.microsoft.com/office/drawing/2014/main" id="{9BFE8F78-CCCD-4B9B-BD98-8042CD79062E}"/>
              </a:ext>
            </a:extLst>
          </p:cNvPr>
          <p:cNvSpPr txBox="1"/>
          <p:nvPr/>
        </p:nvSpPr>
        <p:spPr>
          <a:xfrm>
            <a:off x="166690" y="633309"/>
            <a:ext cx="7065169" cy="461665"/>
          </a:xfrm>
          <a:prstGeom prst="rect">
            <a:avLst/>
          </a:prstGeom>
          <a:noFill/>
        </p:spPr>
        <p:txBody>
          <a:bodyPr wrap="square">
            <a:spAutoFit/>
          </a:bodyPr>
          <a:lstStyle/>
          <a:p>
            <a:r>
              <a:rPr lang="en-GB" sz="1200" dirty="0"/>
              <a:t>Offers are provided to staff on a voluntary basis and may be changed or withdrawn at any time. If you become aware of a discount being removed, please contact the HR Service Desk</a:t>
            </a:r>
          </a:p>
        </p:txBody>
      </p:sp>
      <p:pic>
        <p:nvPicPr>
          <p:cNvPr id="16" name="Picture 2" descr="Residents Information | Buckingham Town Council">
            <a:extLst>
              <a:ext uri="{FF2B5EF4-FFF2-40B4-BE49-F238E27FC236}">
                <a16:creationId xmlns:a16="http://schemas.microsoft.com/office/drawing/2014/main" id="{D46084E1-2BE6-4D79-B40D-BBC7974E85E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5540" y="0"/>
            <a:ext cx="1218460" cy="1183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5705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2AB275-E4E6-4373-B9B8-3F10A5C601A9}"/>
              </a:ext>
            </a:extLst>
          </p:cNvPr>
          <p:cNvSpPr txBox="1"/>
          <p:nvPr/>
        </p:nvSpPr>
        <p:spPr>
          <a:xfrm>
            <a:off x="166690" y="159589"/>
            <a:ext cx="6115050" cy="461665"/>
          </a:xfrm>
          <a:prstGeom prst="rect">
            <a:avLst/>
          </a:prstGeom>
          <a:noFill/>
        </p:spPr>
        <p:txBody>
          <a:bodyPr wrap="square" rtlCol="0">
            <a:spAutoFit/>
          </a:bodyPr>
          <a:lstStyle/>
          <a:p>
            <a:r>
              <a:rPr lang="en-GB" sz="2400" dirty="0"/>
              <a:t>Employee Benefits – Cycle to Work Scheme</a:t>
            </a:r>
          </a:p>
        </p:txBody>
      </p:sp>
      <p:sp>
        <p:nvSpPr>
          <p:cNvPr id="8" name="TextBox 7">
            <a:extLst>
              <a:ext uri="{FF2B5EF4-FFF2-40B4-BE49-F238E27FC236}">
                <a16:creationId xmlns:a16="http://schemas.microsoft.com/office/drawing/2014/main" id="{9BFE8F78-CCCD-4B9B-BD98-8042CD79062E}"/>
              </a:ext>
            </a:extLst>
          </p:cNvPr>
          <p:cNvSpPr txBox="1"/>
          <p:nvPr/>
        </p:nvSpPr>
        <p:spPr>
          <a:xfrm>
            <a:off x="166690" y="633309"/>
            <a:ext cx="7065169" cy="461665"/>
          </a:xfrm>
          <a:prstGeom prst="rect">
            <a:avLst/>
          </a:prstGeom>
          <a:noFill/>
        </p:spPr>
        <p:txBody>
          <a:bodyPr wrap="square">
            <a:spAutoFit/>
          </a:bodyPr>
          <a:lstStyle/>
          <a:p>
            <a:r>
              <a:rPr lang="en-GB" sz="1200" dirty="0"/>
              <a:t>Offers are provided to staff on a voluntary basis and may be changed or withdrawn at any time. If you become aware of a discount being removed, please contact the HR Service Desk</a:t>
            </a:r>
          </a:p>
        </p:txBody>
      </p:sp>
      <p:pic>
        <p:nvPicPr>
          <p:cNvPr id="16" name="Picture 2" descr="Residents Information | Buckingham Town Council">
            <a:extLst>
              <a:ext uri="{FF2B5EF4-FFF2-40B4-BE49-F238E27FC236}">
                <a16:creationId xmlns:a16="http://schemas.microsoft.com/office/drawing/2014/main" id="{D46084E1-2BE6-4D79-B40D-BBC7974E85E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5540" y="0"/>
            <a:ext cx="1218460" cy="118339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03ED74EC-0415-4DBB-8B85-AFF912E6EBF5}"/>
              </a:ext>
            </a:extLst>
          </p:cNvPr>
          <p:cNvSpPr txBox="1"/>
          <p:nvPr/>
        </p:nvSpPr>
        <p:spPr>
          <a:xfrm>
            <a:off x="200025" y="1787753"/>
            <a:ext cx="8743950" cy="3970318"/>
          </a:xfrm>
          <a:prstGeom prst="rect">
            <a:avLst/>
          </a:prstGeom>
          <a:noFill/>
        </p:spPr>
        <p:txBody>
          <a:bodyPr wrap="square">
            <a:spAutoFit/>
          </a:bodyPr>
          <a:lstStyle/>
          <a:p>
            <a:r>
              <a:rPr lang="en-GB" sz="1400" dirty="0">
                <a:effectLst/>
                <a:latin typeface="Calibri" panose="020F0502020204030204" pitchFamily="34" charset="0"/>
                <a:ea typeface="Calibri" panose="020F0502020204030204" pitchFamily="34" charset="0"/>
                <a:cs typeface="Arial" panose="020B0604020202020204" pitchFamily="34" charset="0"/>
              </a:rPr>
              <a:t>Cycle to Work is available throughout the year to staff in schools, provided by Cycle Scheme. </a:t>
            </a:r>
            <a:r>
              <a:rPr lang="en-GB" sz="1400" dirty="0">
                <a:latin typeface="Calibri" panose="020F0502020204030204" pitchFamily="34" charset="0"/>
                <a:ea typeface="Calibri" panose="020F0502020204030204" pitchFamily="34" charset="0"/>
                <a:cs typeface="Times New Roman" panose="02020603050405020304" pitchFamily="18" charset="0"/>
              </a:rPr>
              <a:t> </a:t>
            </a:r>
            <a:r>
              <a:rPr lang="en-GB" sz="1400" dirty="0">
                <a:effectLst/>
                <a:latin typeface="Calibri" panose="020F0502020204030204" pitchFamily="34" charset="0"/>
                <a:ea typeface="Calibri" panose="020F0502020204030204" pitchFamily="34" charset="0"/>
                <a:cs typeface="Arial" panose="020B0604020202020204" pitchFamily="34" charset="0"/>
              </a:rPr>
              <a:t>This is a salary sacrifice benefit and offers staff tax savings as a result. Employees can choose a bike (including e-bikes) and eligible equipment – up to a value of £3,000 – with a 12 month hire agreement. At the end of this period, Cycle Scheme will contact you to arrange a transfer of ownership. Employees are responsible for ensuring that they are able to take part in this scheme before enrolling.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400" b="1" dirty="0">
                <a:effectLst/>
                <a:latin typeface="Calibri" panose="020F0502020204030204" pitchFamily="34" charset="0"/>
                <a:ea typeface="Calibri" panose="020F0502020204030204" pitchFamily="34" charset="0"/>
                <a:cs typeface="Arial" panose="020B0604020202020204" pitchFamily="34"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400" b="1" dirty="0">
                <a:effectLst/>
                <a:latin typeface="Calibri" panose="020F0502020204030204" pitchFamily="34" charset="0"/>
                <a:ea typeface="Calibri" panose="020F0502020204030204" pitchFamily="34" charset="0"/>
                <a:cs typeface="Arial" panose="020B0604020202020204" pitchFamily="34" charset="0"/>
              </a:rPr>
              <a:t>How do I apply?</a:t>
            </a:r>
            <a:r>
              <a:rPr lang="en-GB" sz="1400" dirty="0">
                <a:effectLst/>
                <a:latin typeface="Calibri" panose="020F0502020204030204" pitchFamily="34" charset="0"/>
                <a:ea typeface="Calibri" panose="020F0502020204030204" pitchFamily="34" charset="0"/>
                <a:cs typeface="Arial" panose="020B0604020202020204" pitchFamily="34" charset="0"/>
              </a:rPr>
              <a:t> - Enrolment for the scheme is open all year round. Staff can apply via the ‘Buckinghamshire Council Cycle Scheme’ website </a:t>
            </a:r>
            <a:r>
              <a:rPr lang="en-GB" sz="1400" u="sng" dirty="0">
                <a:effectLst/>
                <a:latin typeface="Calibri" panose="020F050202020403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www.cyclescheme.co.uk/151cbe</a:t>
            </a:r>
            <a:r>
              <a:rPr lang="en-GB" sz="1400" dirty="0">
                <a:effectLst/>
                <a:latin typeface="Calibri" panose="020F0502020204030204" pitchFamily="34" charset="0"/>
                <a:ea typeface="Calibri" panose="020F0502020204030204" pitchFamily="34" charset="0"/>
                <a:cs typeface="Arial" panose="020B0604020202020204" pitchFamily="34" charset="0"/>
              </a:rPr>
              <a:t>. Alternatively, you can also visit </a:t>
            </a:r>
            <a:r>
              <a:rPr lang="en-GB" sz="1400" u="sng" dirty="0">
                <a:effectLst/>
                <a:latin typeface="Calibri" panose="020F050202020403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www.cyclescheme.co.uk</a:t>
            </a:r>
            <a:r>
              <a:rPr lang="en-GB" sz="1400" dirty="0">
                <a:effectLst/>
                <a:latin typeface="Calibri" panose="020F0502020204030204" pitchFamily="34" charset="0"/>
                <a:ea typeface="Calibri" panose="020F0502020204030204" pitchFamily="34" charset="0"/>
                <a:cs typeface="Arial" panose="020B0604020202020204" pitchFamily="34" charset="0"/>
              </a:rPr>
              <a:t> and search for “Buckinghamshire Council” or employer code ‘151cbe’</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400" b="1" dirty="0">
                <a:effectLst/>
                <a:latin typeface="Calibri" panose="020F0502020204030204" pitchFamily="34" charset="0"/>
                <a:ea typeface="Calibri" panose="020F0502020204030204" pitchFamily="34" charset="0"/>
                <a:cs typeface="Arial" panose="020B0604020202020204" pitchFamily="34"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400" b="1" dirty="0">
                <a:effectLst/>
                <a:latin typeface="Calibri" panose="020F0502020204030204" pitchFamily="34" charset="0"/>
                <a:ea typeface="Calibri" panose="020F0502020204030204" pitchFamily="34" charset="0"/>
                <a:cs typeface="Arial" panose="020B0604020202020204" pitchFamily="34" charset="0"/>
              </a:rPr>
              <a:t>Who is eligible for this scheme?</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400" dirty="0">
                <a:effectLst/>
                <a:latin typeface="Calibri" panose="020F0502020204030204" pitchFamily="34" charset="0"/>
                <a:ea typeface="Calibri" panose="020F0502020204030204" pitchFamily="34" charset="0"/>
                <a:cs typeface="Arial" panose="020B0604020202020204" pitchFamily="34" charset="0"/>
              </a:rPr>
              <a:t>You can only participate in this scheme if:</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effectLst/>
                <a:latin typeface="Calibri" panose="020F0502020204030204" pitchFamily="34" charset="0"/>
                <a:ea typeface="Calibri" panose="020F0502020204030204" pitchFamily="34" charset="0"/>
                <a:cs typeface="Arial" panose="020B0604020202020204" pitchFamily="34" charset="0"/>
              </a:rPr>
              <a:t>you are an employee</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effectLst/>
                <a:latin typeface="Calibri" panose="020F0502020204030204" pitchFamily="34" charset="0"/>
                <a:ea typeface="Calibri" panose="020F0502020204030204" pitchFamily="34" charset="0"/>
                <a:cs typeface="Arial" panose="020B0604020202020204" pitchFamily="34" charset="0"/>
              </a:rPr>
              <a:t>are on a permanent on a fixed term contract with more than 12 months remaining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effectLst/>
                <a:latin typeface="Calibri" panose="020F0502020204030204" pitchFamily="34" charset="0"/>
                <a:ea typeface="Calibri" panose="020F0502020204030204" pitchFamily="34" charset="0"/>
                <a:cs typeface="Arial" panose="020B0604020202020204" pitchFamily="34" charset="0"/>
              </a:rPr>
              <a:t>reducing your salary through salary sacrifice would not take you below the National Living Wage (minimum wage)</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tabLst>
                <a:tab pos="457200" algn="l"/>
              </a:tabLst>
            </a:pPr>
            <a:r>
              <a:rPr lang="en-GB" sz="1400" dirty="0">
                <a:effectLst/>
                <a:latin typeface="Calibri" panose="020F0502020204030204" pitchFamily="34" charset="0"/>
                <a:ea typeface="Calibri" panose="020F0502020204030204" pitchFamily="34" charset="0"/>
                <a:cs typeface="Arial" panose="020B0604020202020204" pitchFamily="34" charset="0"/>
              </a:rPr>
              <a:t>you are not employed by an academy, and your school uses Buckinghamshire Council as its payroll provider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400" dirty="0">
                <a:effectLst/>
                <a:latin typeface="Calibri" panose="020F0502020204030204" pitchFamily="34" charset="0"/>
                <a:ea typeface="Calibri" panose="020F0502020204030204" pitchFamily="34" charset="0"/>
                <a:cs typeface="Arial" panose="020B0604020202020204" pitchFamily="34"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400" dirty="0">
                <a:effectLst/>
                <a:latin typeface="Calibri" panose="020F0502020204030204" pitchFamily="34" charset="0"/>
                <a:ea typeface="Calibri" panose="020F0502020204030204" pitchFamily="34" charset="0"/>
                <a:cs typeface="Arial" panose="020B0604020202020204" pitchFamily="34" charset="0"/>
              </a:rPr>
              <a:t>For more FAQs please see the Cycle to Work scheme information on </a:t>
            </a:r>
            <a:r>
              <a:rPr lang="en-GB" sz="1400" dirty="0" err="1">
                <a:effectLst/>
                <a:latin typeface="Calibri" panose="020F0502020204030204" pitchFamily="34" charset="0"/>
                <a:ea typeface="Calibri" panose="020F0502020204030204" pitchFamily="34" charset="0"/>
                <a:cs typeface="Arial" panose="020B0604020202020204" pitchFamily="34" charset="0"/>
              </a:rPr>
              <a:t>SchoolsWeb</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1263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E1241B-87F1-4CB9-8110-201E9ED61D18}"/>
              </a:ext>
            </a:extLst>
          </p:cNvPr>
          <p:cNvSpPr txBox="1"/>
          <p:nvPr/>
        </p:nvSpPr>
        <p:spPr>
          <a:xfrm>
            <a:off x="2162175" y="58000"/>
            <a:ext cx="6115050" cy="461665"/>
          </a:xfrm>
          <a:prstGeom prst="rect">
            <a:avLst/>
          </a:prstGeom>
          <a:noFill/>
        </p:spPr>
        <p:txBody>
          <a:bodyPr wrap="square" rtlCol="0">
            <a:spAutoFit/>
          </a:bodyPr>
          <a:lstStyle/>
          <a:p>
            <a:r>
              <a:rPr lang="en-GB" sz="2400" dirty="0">
                <a:solidFill>
                  <a:schemeClr val="bg1"/>
                </a:solidFill>
              </a:rPr>
              <a:t>Employee Benefits – all schools - Restaurants</a:t>
            </a:r>
          </a:p>
        </p:txBody>
      </p:sp>
      <p:sp>
        <p:nvSpPr>
          <p:cNvPr id="6" name="TextBox 5">
            <a:extLst>
              <a:ext uri="{FF2B5EF4-FFF2-40B4-BE49-F238E27FC236}">
                <a16:creationId xmlns:a16="http://schemas.microsoft.com/office/drawing/2014/main" id="{03F3B94D-260E-466B-8CF2-0D5C80EFF92A}"/>
              </a:ext>
            </a:extLst>
          </p:cNvPr>
          <p:cNvSpPr txBox="1"/>
          <p:nvPr/>
        </p:nvSpPr>
        <p:spPr>
          <a:xfrm>
            <a:off x="564356" y="2398485"/>
            <a:ext cx="3790950" cy="1754326"/>
          </a:xfrm>
          <a:prstGeom prst="rect">
            <a:avLst/>
          </a:prstGeom>
          <a:noFill/>
        </p:spPr>
        <p:txBody>
          <a:bodyPr wrap="square">
            <a:spAutoFit/>
          </a:bodyPr>
          <a:lstStyle/>
          <a:p>
            <a:r>
              <a:rPr lang="en-GB" b="1" dirty="0">
                <a:solidFill>
                  <a:schemeClr val="bg1"/>
                </a:solidFill>
              </a:rPr>
              <a:t>BB's</a:t>
            </a:r>
          </a:p>
          <a:p>
            <a:r>
              <a:rPr lang="en-GB" dirty="0">
                <a:solidFill>
                  <a:schemeClr val="bg1"/>
                </a:solidFill>
              </a:rPr>
              <a:t>20% discount on blended drinks (coffee, tea, milkshakes) and muffins. No discount on sandwiches.</a:t>
            </a:r>
          </a:p>
          <a:p>
            <a:r>
              <a:rPr lang="en-GB" dirty="0">
                <a:solidFill>
                  <a:schemeClr val="bg1"/>
                </a:solidFill>
              </a:rPr>
              <a:t>Address: Friars Square Shopping Centre, Aylesbury, </a:t>
            </a:r>
          </a:p>
        </p:txBody>
      </p:sp>
      <p:sp>
        <p:nvSpPr>
          <p:cNvPr id="8" name="TextBox 7">
            <a:extLst>
              <a:ext uri="{FF2B5EF4-FFF2-40B4-BE49-F238E27FC236}">
                <a16:creationId xmlns:a16="http://schemas.microsoft.com/office/drawing/2014/main" id="{8B9882E6-5A42-4108-9BED-2BF163B18DB1}"/>
              </a:ext>
            </a:extLst>
          </p:cNvPr>
          <p:cNvSpPr txBox="1"/>
          <p:nvPr/>
        </p:nvSpPr>
        <p:spPr>
          <a:xfrm>
            <a:off x="4567238" y="854110"/>
            <a:ext cx="4281487" cy="1754326"/>
          </a:xfrm>
          <a:prstGeom prst="rect">
            <a:avLst/>
          </a:prstGeom>
          <a:noFill/>
        </p:spPr>
        <p:txBody>
          <a:bodyPr wrap="square">
            <a:spAutoFit/>
          </a:bodyPr>
          <a:lstStyle/>
          <a:p>
            <a:r>
              <a:rPr lang="en-GB" b="1" dirty="0">
                <a:solidFill>
                  <a:schemeClr val="bg1"/>
                </a:solidFill>
              </a:rPr>
              <a:t>New York Deli</a:t>
            </a:r>
          </a:p>
          <a:p>
            <a:r>
              <a:rPr lang="en-GB" dirty="0">
                <a:solidFill>
                  <a:schemeClr val="bg1"/>
                </a:solidFill>
              </a:rPr>
              <a:t>20% discount on main menu items only. Does not include bottled drinks, crisps, desserts, etc. Please ask in-store.</a:t>
            </a:r>
          </a:p>
          <a:p>
            <a:r>
              <a:rPr lang="en-GB" dirty="0">
                <a:solidFill>
                  <a:schemeClr val="bg1"/>
                </a:solidFill>
              </a:rPr>
              <a:t>Address: Friars Square Shopping Centre, Aylesbury, </a:t>
            </a:r>
          </a:p>
        </p:txBody>
      </p:sp>
      <p:sp>
        <p:nvSpPr>
          <p:cNvPr id="10" name="TextBox 9">
            <a:extLst>
              <a:ext uri="{FF2B5EF4-FFF2-40B4-BE49-F238E27FC236}">
                <a16:creationId xmlns:a16="http://schemas.microsoft.com/office/drawing/2014/main" id="{1C348E31-2284-45BF-9DD8-542E2244E816}"/>
              </a:ext>
            </a:extLst>
          </p:cNvPr>
          <p:cNvSpPr txBox="1"/>
          <p:nvPr/>
        </p:nvSpPr>
        <p:spPr>
          <a:xfrm>
            <a:off x="4567238" y="4065969"/>
            <a:ext cx="4281487" cy="1200329"/>
          </a:xfrm>
          <a:prstGeom prst="rect">
            <a:avLst/>
          </a:prstGeom>
          <a:noFill/>
        </p:spPr>
        <p:txBody>
          <a:bodyPr wrap="square">
            <a:spAutoFit/>
          </a:bodyPr>
          <a:lstStyle/>
          <a:p>
            <a:r>
              <a:rPr lang="en-GB" b="1" dirty="0">
                <a:solidFill>
                  <a:schemeClr val="bg1"/>
                </a:solidFill>
              </a:rPr>
              <a:t>The Manor, Aylesbury</a:t>
            </a:r>
          </a:p>
          <a:p>
            <a:r>
              <a:rPr lang="en-GB" dirty="0">
                <a:solidFill>
                  <a:schemeClr val="bg1"/>
                </a:solidFill>
              </a:rPr>
              <a:t>10% on dinner reservations between Monday - Thursday after 5pm for food only.</a:t>
            </a:r>
          </a:p>
          <a:p>
            <a:r>
              <a:rPr lang="en-GB" dirty="0">
                <a:solidFill>
                  <a:schemeClr val="bg1"/>
                </a:solidFill>
              </a:rPr>
              <a:t>Address: 5 Long </a:t>
            </a:r>
            <a:r>
              <a:rPr lang="en-GB" dirty="0" err="1">
                <a:solidFill>
                  <a:schemeClr val="bg1"/>
                </a:solidFill>
              </a:rPr>
              <a:t>Lional</a:t>
            </a:r>
            <a:r>
              <a:rPr lang="en-GB" dirty="0">
                <a:solidFill>
                  <a:schemeClr val="bg1"/>
                </a:solidFill>
              </a:rPr>
              <a:t>, Aylesbury</a:t>
            </a:r>
          </a:p>
        </p:txBody>
      </p:sp>
      <p:sp>
        <p:nvSpPr>
          <p:cNvPr id="12" name="TextBox 11">
            <a:extLst>
              <a:ext uri="{FF2B5EF4-FFF2-40B4-BE49-F238E27FC236}">
                <a16:creationId xmlns:a16="http://schemas.microsoft.com/office/drawing/2014/main" id="{612152BD-3854-4314-97D1-DA7688701CE6}"/>
              </a:ext>
            </a:extLst>
          </p:cNvPr>
          <p:cNvSpPr txBox="1"/>
          <p:nvPr/>
        </p:nvSpPr>
        <p:spPr>
          <a:xfrm>
            <a:off x="523874" y="5353050"/>
            <a:ext cx="4171951" cy="1200329"/>
          </a:xfrm>
          <a:prstGeom prst="rect">
            <a:avLst/>
          </a:prstGeom>
          <a:noFill/>
        </p:spPr>
        <p:txBody>
          <a:bodyPr wrap="square">
            <a:spAutoFit/>
          </a:bodyPr>
          <a:lstStyle/>
          <a:p>
            <a:r>
              <a:rPr lang="en-GB" b="1" dirty="0">
                <a:solidFill>
                  <a:schemeClr val="bg1"/>
                </a:solidFill>
              </a:rPr>
              <a:t>Noodle Nation, Aylesbury</a:t>
            </a:r>
          </a:p>
          <a:p>
            <a:r>
              <a:rPr lang="en-GB" dirty="0">
                <a:solidFill>
                  <a:schemeClr val="bg1"/>
                </a:solidFill>
              </a:rPr>
              <a:t>10% discount on all takeaway and eat-in food. Please note this is only available at the Aylesbury and Wycombe branches.</a:t>
            </a:r>
          </a:p>
        </p:txBody>
      </p:sp>
      <p:pic>
        <p:nvPicPr>
          <p:cNvPr id="1026" name="Picture 2" descr="NYD">
            <a:extLst>
              <a:ext uri="{FF2B5EF4-FFF2-40B4-BE49-F238E27FC236}">
                <a16:creationId xmlns:a16="http://schemas.microsoft.com/office/drawing/2014/main" id="{D430D4CD-F701-465B-9D6E-3F32C0C876E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11" r="11253" b="16474"/>
          <a:stretch/>
        </p:blipFill>
        <p:spPr bwMode="auto">
          <a:xfrm>
            <a:off x="2028825" y="1165995"/>
            <a:ext cx="2457450" cy="91998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 BB's Coffee &amp; Muffins, Aylesbury">
            <a:extLst>
              <a:ext uri="{FF2B5EF4-FFF2-40B4-BE49-F238E27FC236}">
                <a16:creationId xmlns:a16="http://schemas.microsoft.com/office/drawing/2014/main" id="{2A2E7B79-429A-4341-8FF8-D2596D9D914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5600" r="24400"/>
          <a:stretch/>
        </p:blipFill>
        <p:spPr bwMode="auto">
          <a:xfrm>
            <a:off x="4695825" y="2695188"/>
            <a:ext cx="1190625" cy="11239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e Manor Aylesbury Restaurant | Book Online with Dish Cult">
            <a:extLst>
              <a:ext uri="{FF2B5EF4-FFF2-40B4-BE49-F238E27FC236}">
                <a16:creationId xmlns:a16="http://schemas.microsoft.com/office/drawing/2014/main" id="{812BDB38-4223-4D26-8202-59BE744FCF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59806" y="4152811"/>
            <a:ext cx="2095500" cy="117348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Noodle Nation (@noodle_nation) / Twitter">
            <a:extLst>
              <a:ext uri="{FF2B5EF4-FFF2-40B4-BE49-F238E27FC236}">
                <a16:creationId xmlns:a16="http://schemas.microsoft.com/office/drawing/2014/main" id="{C1C1AC64-01CB-4514-A3F3-25D3FD6567B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95825" y="5324787"/>
            <a:ext cx="1462088" cy="1462088"/>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08072015-2638-4B4C-9690-CE58B8588022}"/>
              </a:ext>
            </a:extLst>
          </p:cNvPr>
          <p:cNvSpPr txBox="1"/>
          <p:nvPr/>
        </p:nvSpPr>
        <p:spPr>
          <a:xfrm>
            <a:off x="1916905" y="426541"/>
            <a:ext cx="7065169" cy="461665"/>
          </a:xfrm>
          <a:prstGeom prst="rect">
            <a:avLst/>
          </a:prstGeom>
          <a:noFill/>
        </p:spPr>
        <p:txBody>
          <a:bodyPr wrap="square">
            <a:spAutoFit/>
          </a:bodyPr>
          <a:lstStyle/>
          <a:p>
            <a:r>
              <a:rPr lang="en-GB" sz="1200" dirty="0">
                <a:solidFill>
                  <a:schemeClr val="bg1"/>
                </a:solidFill>
              </a:rPr>
              <a:t>Offers are provided to staff on a voluntary basis and may be changed or withdrawn at any time. If you become aware of a discount being removed, please contact the HR Service Desk</a:t>
            </a:r>
          </a:p>
        </p:txBody>
      </p:sp>
    </p:spTree>
    <p:extLst>
      <p:ext uri="{BB962C8B-B14F-4D97-AF65-F5344CB8AC3E}">
        <p14:creationId xmlns:p14="http://schemas.microsoft.com/office/powerpoint/2010/main" val="1775890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E1241B-87F1-4CB9-8110-201E9ED61D18}"/>
              </a:ext>
            </a:extLst>
          </p:cNvPr>
          <p:cNvSpPr txBox="1"/>
          <p:nvPr/>
        </p:nvSpPr>
        <p:spPr>
          <a:xfrm>
            <a:off x="2005013" y="52405"/>
            <a:ext cx="6115050" cy="461665"/>
          </a:xfrm>
          <a:prstGeom prst="rect">
            <a:avLst/>
          </a:prstGeom>
          <a:noFill/>
        </p:spPr>
        <p:txBody>
          <a:bodyPr wrap="square" rtlCol="0">
            <a:spAutoFit/>
          </a:bodyPr>
          <a:lstStyle/>
          <a:p>
            <a:r>
              <a:rPr lang="en-GB" sz="2400" dirty="0">
                <a:solidFill>
                  <a:schemeClr val="bg1"/>
                </a:solidFill>
              </a:rPr>
              <a:t>Employee Benefits - Childcare</a:t>
            </a:r>
          </a:p>
        </p:txBody>
      </p:sp>
      <p:sp>
        <p:nvSpPr>
          <p:cNvPr id="6" name="TextBox 5">
            <a:extLst>
              <a:ext uri="{FF2B5EF4-FFF2-40B4-BE49-F238E27FC236}">
                <a16:creationId xmlns:a16="http://schemas.microsoft.com/office/drawing/2014/main" id="{03F3B94D-260E-466B-8CF2-0D5C80EFF92A}"/>
              </a:ext>
            </a:extLst>
          </p:cNvPr>
          <p:cNvSpPr txBox="1"/>
          <p:nvPr/>
        </p:nvSpPr>
        <p:spPr>
          <a:xfrm>
            <a:off x="585083" y="2571333"/>
            <a:ext cx="3790950" cy="1477328"/>
          </a:xfrm>
          <a:prstGeom prst="rect">
            <a:avLst/>
          </a:prstGeom>
          <a:noFill/>
        </p:spPr>
        <p:txBody>
          <a:bodyPr wrap="square">
            <a:spAutoFit/>
          </a:bodyPr>
          <a:lstStyle/>
          <a:p>
            <a:r>
              <a:rPr lang="en-GB" b="1" dirty="0">
                <a:solidFill>
                  <a:schemeClr val="bg1"/>
                </a:solidFill>
              </a:rPr>
              <a:t>Busy Bee Nursery</a:t>
            </a:r>
          </a:p>
          <a:p>
            <a:r>
              <a:rPr lang="en-GB" dirty="0">
                <a:solidFill>
                  <a:schemeClr val="bg1"/>
                </a:solidFill>
              </a:rPr>
              <a:t>Buckinghamshire Council Employees will receive a 10% Discount at the High Wycombe site only.</a:t>
            </a:r>
          </a:p>
          <a:p>
            <a:r>
              <a:rPr lang="en-GB" dirty="0">
                <a:solidFill>
                  <a:schemeClr val="bg1"/>
                </a:solidFill>
              </a:rPr>
              <a:t>Tel: 01494 464020</a:t>
            </a:r>
          </a:p>
        </p:txBody>
      </p:sp>
      <p:sp>
        <p:nvSpPr>
          <p:cNvPr id="8" name="TextBox 7">
            <a:extLst>
              <a:ext uri="{FF2B5EF4-FFF2-40B4-BE49-F238E27FC236}">
                <a16:creationId xmlns:a16="http://schemas.microsoft.com/office/drawing/2014/main" id="{8B9882E6-5A42-4108-9BED-2BF163B18DB1}"/>
              </a:ext>
            </a:extLst>
          </p:cNvPr>
          <p:cNvSpPr txBox="1"/>
          <p:nvPr/>
        </p:nvSpPr>
        <p:spPr>
          <a:xfrm>
            <a:off x="4567238" y="817885"/>
            <a:ext cx="4281487" cy="2031325"/>
          </a:xfrm>
          <a:prstGeom prst="rect">
            <a:avLst/>
          </a:prstGeom>
          <a:noFill/>
        </p:spPr>
        <p:txBody>
          <a:bodyPr wrap="square">
            <a:spAutoFit/>
          </a:bodyPr>
          <a:lstStyle/>
          <a:p>
            <a:r>
              <a:rPr lang="en-GB" b="1" dirty="0">
                <a:solidFill>
                  <a:schemeClr val="bg1"/>
                </a:solidFill>
              </a:rPr>
              <a:t>Barracudas Holiday Club</a:t>
            </a:r>
          </a:p>
          <a:p>
            <a:r>
              <a:rPr lang="en-GB" dirty="0">
                <a:solidFill>
                  <a:schemeClr val="bg1"/>
                </a:solidFill>
              </a:rPr>
              <a:t>Buckinghamshire Employees will receive £20.00 off the weekly rate, £5.00 off day bookings, and half price extended hours.</a:t>
            </a:r>
          </a:p>
          <a:p>
            <a:r>
              <a:rPr lang="en-GB" dirty="0">
                <a:solidFill>
                  <a:schemeClr val="bg1"/>
                </a:solidFill>
              </a:rPr>
              <a:t>Please use Code: BUCKS2022 at Barracudas Activity Day Camps for 2022 bookings only.</a:t>
            </a:r>
          </a:p>
          <a:p>
            <a:r>
              <a:rPr lang="en-GB" dirty="0">
                <a:solidFill>
                  <a:schemeClr val="bg1"/>
                </a:solidFill>
              </a:rPr>
              <a:t>Tel: 01480 467567</a:t>
            </a:r>
          </a:p>
        </p:txBody>
      </p:sp>
      <p:sp>
        <p:nvSpPr>
          <p:cNvPr id="10" name="TextBox 9">
            <a:extLst>
              <a:ext uri="{FF2B5EF4-FFF2-40B4-BE49-F238E27FC236}">
                <a16:creationId xmlns:a16="http://schemas.microsoft.com/office/drawing/2014/main" id="{1C348E31-2284-45BF-9DD8-542E2244E816}"/>
              </a:ext>
            </a:extLst>
          </p:cNvPr>
          <p:cNvSpPr txBox="1"/>
          <p:nvPr/>
        </p:nvSpPr>
        <p:spPr>
          <a:xfrm>
            <a:off x="4567238" y="4065969"/>
            <a:ext cx="4281487" cy="1477328"/>
          </a:xfrm>
          <a:prstGeom prst="rect">
            <a:avLst/>
          </a:prstGeom>
          <a:noFill/>
        </p:spPr>
        <p:txBody>
          <a:bodyPr wrap="square">
            <a:spAutoFit/>
          </a:bodyPr>
          <a:lstStyle/>
          <a:p>
            <a:r>
              <a:rPr lang="en-GB" b="1" dirty="0">
                <a:solidFill>
                  <a:schemeClr val="bg1"/>
                </a:solidFill>
              </a:rPr>
              <a:t>Kids Kingdom Day Care</a:t>
            </a:r>
          </a:p>
          <a:p>
            <a:r>
              <a:rPr lang="en-GB" dirty="0">
                <a:solidFill>
                  <a:schemeClr val="bg1"/>
                </a:solidFill>
              </a:rPr>
              <a:t>Previously Cuddle Club Day Nursery</a:t>
            </a:r>
          </a:p>
          <a:p>
            <a:r>
              <a:rPr lang="en-GB" dirty="0">
                <a:solidFill>
                  <a:schemeClr val="bg1"/>
                </a:solidFill>
              </a:rPr>
              <a:t>Buckinghamshire Council Employees will receive a 5% Discount</a:t>
            </a:r>
          </a:p>
          <a:p>
            <a:r>
              <a:rPr lang="en-GB" dirty="0">
                <a:solidFill>
                  <a:schemeClr val="bg1"/>
                </a:solidFill>
              </a:rPr>
              <a:t>Tel: 01296 489876</a:t>
            </a:r>
          </a:p>
        </p:txBody>
      </p:sp>
      <p:sp>
        <p:nvSpPr>
          <p:cNvPr id="12" name="TextBox 11">
            <a:extLst>
              <a:ext uri="{FF2B5EF4-FFF2-40B4-BE49-F238E27FC236}">
                <a16:creationId xmlns:a16="http://schemas.microsoft.com/office/drawing/2014/main" id="{612152BD-3854-4314-97D1-DA7688701CE6}"/>
              </a:ext>
            </a:extLst>
          </p:cNvPr>
          <p:cNvSpPr txBox="1"/>
          <p:nvPr/>
        </p:nvSpPr>
        <p:spPr>
          <a:xfrm>
            <a:off x="523874" y="5353050"/>
            <a:ext cx="4171951" cy="923330"/>
          </a:xfrm>
          <a:prstGeom prst="rect">
            <a:avLst/>
          </a:prstGeom>
          <a:noFill/>
        </p:spPr>
        <p:txBody>
          <a:bodyPr wrap="square">
            <a:spAutoFit/>
          </a:bodyPr>
          <a:lstStyle/>
          <a:p>
            <a:r>
              <a:rPr lang="en-GB" b="1" dirty="0">
                <a:solidFill>
                  <a:schemeClr val="bg1"/>
                </a:solidFill>
              </a:rPr>
              <a:t>Willow Tree and Little Willow Nursery</a:t>
            </a:r>
          </a:p>
          <a:p>
            <a:r>
              <a:rPr lang="en-GB" dirty="0">
                <a:solidFill>
                  <a:schemeClr val="bg1"/>
                </a:solidFill>
              </a:rPr>
              <a:t>Employees will receive a 10% Discount.</a:t>
            </a:r>
          </a:p>
          <a:p>
            <a:r>
              <a:rPr lang="en-GB" dirty="0">
                <a:solidFill>
                  <a:schemeClr val="bg1"/>
                </a:solidFill>
              </a:rPr>
              <a:t>Tel: 01628 532738</a:t>
            </a:r>
          </a:p>
        </p:txBody>
      </p:sp>
      <p:pic>
        <p:nvPicPr>
          <p:cNvPr id="2050" name="Picture 2" descr="Barracudas Logo">
            <a:extLst>
              <a:ext uri="{FF2B5EF4-FFF2-40B4-BE49-F238E27FC236}">
                <a16:creationId xmlns:a16="http://schemas.microsoft.com/office/drawing/2014/main" id="{0A8804E9-F570-4D21-9E41-4701586A80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8781" y="1279594"/>
            <a:ext cx="2501285" cy="71036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Busy Bees Childcare - Home | Facebook">
            <a:extLst>
              <a:ext uri="{FF2B5EF4-FFF2-40B4-BE49-F238E27FC236}">
                <a16:creationId xmlns:a16="http://schemas.microsoft.com/office/drawing/2014/main" id="{AAAF38E1-226B-4654-8D93-0C3CA97227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2538" y="2790767"/>
            <a:ext cx="1076325" cy="107632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Day nurseries in Buckinghamshire | Kids Kingdom Day Care by Kids Kingdom  Day Care - Issuu">
            <a:extLst>
              <a:ext uri="{FF2B5EF4-FFF2-40B4-BE49-F238E27FC236}">
                <a16:creationId xmlns:a16="http://schemas.microsoft.com/office/drawing/2014/main" id="{B0E21958-8914-49EA-B825-E6694FB4232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9849" y="3965324"/>
            <a:ext cx="1266825" cy="1266825"/>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Willows Nursery- Flackwell Heath | High Wycombe">
            <a:extLst>
              <a:ext uri="{FF2B5EF4-FFF2-40B4-BE49-F238E27FC236}">
                <a16:creationId xmlns:a16="http://schemas.microsoft.com/office/drawing/2014/main" id="{A4F5937E-1CCB-45E8-8A15-E192D4B00CB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62538" y="5590327"/>
            <a:ext cx="1150848" cy="1150848"/>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D304A7E6-A0B7-4503-9642-0E532685448E}"/>
              </a:ext>
            </a:extLst>
          </p:cNvPr>
          <p:cNvSpPr txBox="1"/>
          <p:nvPr/>
        </p:nvSpPr>
        <p:spPr>
          <a:xfrm>
            <a:off x="1916905" y="426541"/>
            <a:ext cx="7065169" cy="461665"/>
          </a:xfrm>
          <a:prstGeom prst="rect">
            <a:avLst/>
          </a:prstGeom>
          <a:noFill/>
        </p:spPr>
        <p:txBody>
          <a:bodyPr wrap="square">
            <a:spAutoFit/>
          </a:bodyPr>
          <a:lstStyle/>
          <a:p>
            <a:r>
              <a:rPr lang="en-GB" sz="1200" dirty="0">
                <a:solidFill>
                  <a:schemeClr val="bg1"/>
                </a:solidFill>
              </a:rPr>
              <a:t>Offers are provided to staff on a voluntary basis and may be changed or withdrawn at any time. If you become aware of a discount being removed, please contact the HR Service Desk</a:t>
            </a:r>
          </a:p>
        </p:txBody>
      </p:sp>
    </p:spTree>
    <p:extLst>
      <p:ext uri="{BB962C8B-B14F-4D97-AF65-F5344CB8AC3E}">
        <p14:creationId xmlns:p14="http://schemas.microsoft.com/office/powerpoint/2010/main" val="1077587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E1241B-87F1-4CB9-8110-201E9ED61D18}"/>
              </a:ext>
            </a:extLst>
          </p:cNvPr>
          <p:cNvSpPr txBox="1"/>
          <p:nvPr/>
        </p:nvSpPr>
        <p:spPr>
          <a:xfrm>
            <a:off x="2333625" y="204787"/>
            <a:ext cx="6115050" cy="461665"/>
          </a:xfrm>
          <a:prstGeom prst="rect">
            <a:avLst/>
          </a:prstGeom>
          <a:noFill/>
        </p:spPr>
        <p:txBody>
          <a:bodyPr wrap="square" rtlCol="0">
            <a:spAutoFit/>
          </a:bodyPr>
          <a:lstStyle/>
          <a:p>
            <a:r>
              <a:rPr lang="en-GB" sz="2400" dirty="0">
                <a:solidFill>
                  <a:schemeClr val="bg1"/>
                </a:solidFill>
              </a:rPr>
              <a:t>Employee Benefits - Fitness</a:t>
            </a:r>
          </a:p>
        </p:txBody>
      </p:sp>
      <p:sp>
        <p:nvSpPr>
          <p:cNvPr id="13" name="TextBox 12">
            <a:extLst>
              <a:ext uri="{FF2B5EF4-FFF2-40B4-BE49-F238E27FC236}">
                <a16:creationId xmlns:a16="http://schemas.microsoft.com/office/drawing/2014/main" id="{0DECE314-456B-4CB9-8CEC-E3776D68BAEA}"/>
              </a:ext>
            </a:extLst>
          </p:cNvPr>
          <p:cNvSpPr txBox="1"/>
          <p:nvPr/>
        </p:nvSpPr>
        <p:spPr>
          <a:xfrm>
            <a:off x="2069304" y="992117"/>
            <a:ext cx="6950870" cy="1077218"/>
          </a:xfrm>
          <a:prstGeom prst="rect">
            <a:avLst/>
          </a:prstGeom>
          <a:noFill/>
          <a:ln w="12700">
            <a:solidFill>
              <a:srgbClr val="92D050"/>
            </a:solidFill>
          </a:ln>
        </p:spPr>
        <p:txBody>
          <a:bodyPr wrap="square">
            <a:spAutoFit/>
          </a:bodyPr>
          <a:lstStyle/>
          <a:p>
            <a:r>
              <a:rPr lang="en-GB" sz="1600" b="1" dirty="0">
                <a:solidFill>
                  <a:schemeClr val="bg1"/>
                </a:solidFill>
              </a:rPr>
              <a:t>1 Life - </a:t>
            </a:r>
            <a:r>
              <a:rPr lang="en-GB" sz="1600" dirty="0">
                <a:solidFill>
                  <a:schemeClr val="bg1"/>
                </a:solidFill>
              </a:rPr>
              <a:t>Employees have access to a 7-day membership for £49 per month or 5-day membership for £43 per month with no joining fee.  A free Levi card gives you a 10% discount on food and drinks in the café and buggies when topped up.  Address: Bletchley</a:t>
            </a:r>
          </a:p>
        </p:txBody>
      </p:sp>
      <p:sp>
        <p:nvSpPr>
          <p:cNvPr id="14" name="TextBox 13">
            <a:extLst>
              <a:ext uri="{FF2B5EF4-FFF2-40B4-BE49-F238E27FC236}">
                <a16:creationId xmlns:a16="http://schemas.microsoft.com/office/drawing/2014/main" id="{EF613B13-1131-404F-AA0B-F939FA617A4A}"/>
              </a:ext>
            </a:extLst>
          </p:cNvPr>
          <p:cNvSpPr txBox="1"/>
          <p:nvPr/>
        </p:nvSpPr>
        <p:spPr>
          <a:xfrm>
            <a:off x="71438" y="2124200"/>
            <a:ext cx="4500562" cy="830997"/>
          </a:xfrm>
          <a:prstGeom prst="rect">
            <a:avLst/>
          </a:prstGeom>
          <a:noFill/>
          <a:ln w="12700">
            <a:solidFill>
              <a:srgbClr val="92D050"/>
            </a:solidFill>
          </a:ln>
        </p:spPr>
        <p:txBody>
          <a:bodyPr wrap="square">
            <a:spAutoFit/>
          </a:bodyPr>
          <a:lstStyle>
            <a:defPPr>
              <a:defRPr lang="en-US"/>
            </a:defPPr>
            <a:lvl1pPr>
              <a:defRPr b="1">
                <a:solidFill>
                  <a:schemeClr val="bg1"/>
                </a:solidFill>
              </a:defRPr>
            </a:lvl1pPr>
          </a:lstStyle>
          <a:p>
            <a:r>
              <a:rPr lang="en-GB" sz="1600" dirty="0"/>
              <a:t>Oxford Belfry Leisure Club </a:t>
            </a:r>
            <a:r>
              <a:rPr lang="en-GB" sz="1600" b="0" dirty="0"/>
              <a:t>- Corporate discount for full peak membership at £46 per month.  Address: Milton Common, Thame</a:t>
            </a:r>
          </a:p>
        </p:txBody>
      </p:sp>
      <p:sp>
        <p:nvSpPr>
          <p:cNvPr id="16" name="TextBox 15">
            <a:extLst>
              <a:ext uri="{FF2B5EF4-FFF2-40B4-BE49-F238E27FC236}">
                <a16:creationId xmlns:a16="http://schemas.microsoft.com/office/drawing/2014/main" id="{13A24F1E-AA15-4FA5-8A76-4EA139A8D50D}"/>
              </a:ext>
            </a:extLst>
          </p:cNvPr>
          <p:cNvSpPr txBox="1"/>
          <p:nvPr/>
        </p:nvSpPr>
        <p:spPr>
          <a:xfrm>
            <a:off x="4648199" y="2344545"/>
            <a:ext cx="4371975" cy="1323439"/>
          </a:xfrm>
          <a:prstGeom prst="rect">
            <a:avLst/>
          </a:prstGeom>
          <a:noFill/>
          <a:ln w="12700">
            <a:solidFill>
              <a:srgbClr val="92D050"/>
            </a:solidFill>
          </a:ln>
        </p:spPr>
        <p:txBody>
          <a:bodyPr wrap="square">
            <a:spAutoFit/>
          </a:bodyPr>
          <a:lstStyle>
            <a:defPPr>
              <a:defRPr lang="en-US"/>
            </a:defPPr>
            <a:lvl1pPr>
              <a:defRPr b="1">
                <a:solidFill>
                  <a:schemeClr val="bg1"/>
                </a:solidFill>
              </a:defRPr>
            </a:lvl1pPr>
          </a:lstStyle>
          <a:p>
            <a:r>
              <a:rPr lang="en-GB" sz="1600" dirty="0"/>
              <a:t>More Leisure </a:t>
            </a:r>
            <a:r>
              <a:rPr lang="en-GB" sz="1600" b="0" dirty="0"/>
              <a:t>(Formerly known as 1Life at Stoke Mandeville Stadium) The Joining fee is £20 and the monthly fee is £29. This will be a rolling membership agreement (no-contract). Please present your ID badge.  Address: Aylesbury</a:t>
            </a:r>
          </a:p>
        </p:txBody>
      </p:sp>
      <p:sp>
        <p:nvSpPr>
          <p:cNvPr id="20" name="TextBox 19">
            <a:extLst>
              <a:ext uri="{FF2B5EF4-FFF2-40B4-BE49-F238E27FC236}">
                <a16:creationId xmlns:a16="http://schemas.microsoft.com/office/drawing/2014/main" id="{0A38D941-F9E7-49CC-8A5D-C960504C457D}"/>
              </a:ext>
            </a:extLst>
          </p:cNvPr>
          <p:cNvSpPr txBox="1"/>
          <p:nvPr/>
        </p:nvSpPr>
        <p:spPr>
          <a:xfrm>
            <a:off x="45244" y="3059108"/>
            <a:ext cx="4526756" cy="861774"/>
          </a:xfrm>
          <a:prstGeom prst="rect">
            <a:avLst/>
          </a:prstGeom>
          <a:noFill/>
          <a:ln w="12700">
            <a:solidFill>
              <a:srgbClr val="92D050"/>
            </a:solidFill>
          </a:ln>
        </p:spPr>
        <p:txBody>
          <a:bodyPr wrap="square">
            <a:spAutoFit/>
          </a:bodyPr>
          <a:lstStyle>
            <a:defPPr>
              <a:defRPr lang="en-US"/>
            </a:defPPr>
            <a:lvl1pPr>
              <a:defRPr b="1">
                <a:solidFill>
                  <a:schemeClr val="bg1"/>
                </a:solidFill>
              </a:defRPr>
            </a:lvl1pPr>
          </a:lstStyle>
          <a:p>
            <a:r>
              <a:rPr lang="en-GB" sz="1600" dirty="0"/>
              <a:t>Anytime Fitness </a:t>
            </a:r>
            <a:r>
              <a:rPr lang="en-GB" sz="1600" b="0" dirty="0"/>
              <a:t>- Membership £26.95 per month with a sign-on fee for fob (£25-one off). Contact Jasper at Aylesbury branch</a:t>
            </a:r>
            <a:r>
              <a:rPr lang="en-GB" b="0" dirty="0"/>
              <a:t>.</a:t>
            </a:r>
          </a:p>
        </p:txBody>
      </p:sp>
      <p:sp>
        <p:nvSpPr>
          <p:cNvPr id="22" name="TextBox 21">
            <a:extLst>
              <a:ext uri="{FF2B5EF4-FFF2-40B4-BE49-F238E27FC236}">
                <a16:creationId xmlns:a16="http://schemas.microsoft.com/office/drawing/2014/main" id="{81F21B0D-68FE-444B-A9B6-5E5B71AE639D}"/>
              </a:ext>
            </a:extLst>
          </p:cNvPr>
          <p:cNvSpPr txBox="1"/>
          <p:nvPr/>
        </p:nvSpPr>
        <p:spPr>
          <a:xfrm>
            <a:off x="4648199" y="3819584"/>
            <a:ext cx="4371975" cy="1569660"/>
          </a:xfrm>
          <a:prstGeom prst="rect">
            <a:avLst/>
          </a:prstGeom>
          <a:noFill/>
          <a:ln w="12700">
            <a:solidFill>
              <a:srgbClr val="92D050"/>
            </a:solidFill>
          </a:ln>
        </p:spPr>
        <p:txBody>
          <a:bodyPr wrap="square">
            <a:spAutoFit/>
          </a:bodyPr>
          <a:lstStyle>
            <a:defPPr>
              <a:defRPr lang="en-US"/>
            </a:defPPr>
            <a:lvl1pPr>
              <a:defRPr b="0">
                <a:solidFill>
                  <a:schemeClr val="bg1"/>
                </a:solidFill>
              </a:defRPr>
            </a:lvl1pPr>
          </a:lstStyle>
          <a:p>
            <a:r>
              <a:rPr lang="en-GB" sz="1600" b="1" dirty="0"/>
              <a:t>Places Leisure </a:t>
            </a:r>
            <a:r>
              <a:rPr lang="en-GB" sz="1600" dirty="0"/>
              <a:t>- £35 per month on a 12-month contract or £37 per month on a flexible basis for the following centres:</a:t>
            </a:r>
            <a:br>
              <a:rPr lang="en-GB" sz="1600" dirty="0"/>
            </a:br>
            <a:r>
              <a:rPr lang="en-GB" sz="1600" dirty="0"/>
              <a:t>• Court Garden Leisure Complex</a:t>
            </a:r>
            <a:br>
              <a:rPr lang="en-GB" sz="1600" dirty="0"/>
            </a:br>
            <a:r>
              <a:rPr lang="en-GB" sz="1600" dirty="0"/>
              <a:t>• Risborough Springs Swim &amp; Fitness Centre</a:t>
            </a:r>
            <a:br>
              <a:rPr lang="en-GB" sz="1600" dirty="0"/>
            </a:br>
            <a:r>
              <a:rPr lang="en-GB" sz="1600" dirty="0"/>
              <a:t>• Wycombe Leisure Centre</a:t>
            </a:r>
          </a:p>
        </p:txBody>
      </p:sp>
      <p:sp>
        <p:nvSpPr>
          <p:cNvPr id="24" name="TextBox 23">
            <a:extLst>
              <a:ext uri="{FF2B5EF4-FFF2-40B4-BE49-F238E27FC236}">
                <a16:creationId xmlns:a16="http://schemas.microsoft.com/office/drawing/2014/main" id="{270623BF-C5A1-4972-927C-EF6E1C347DED}"/>
              </a:ext>
            </a:extLst>
          </p:cNvPr>
          <p:cNvSpPr txBox="1"/>
          <p:nvPr/>
        </p:nvSpPr>
        <p:spPr>
          <a:xfrm>
            <a:off x="71438" y="4067890"/>
            <a:ext cx="4500562" cy="2308324"/>
          </a:xfrm>
          <a:prstGeom prst="rect">
            <a:avLst/>
          </a:prstGeom>
          <a:noFill/>
          <a:ln w="12700">
            <a:solidFill>
              <a:srgbClr val="92D050"/>
            </a:solidFill>
          </a:ln>
        </p:spPr>
        <p:txBody>
          <a:bodyPr wrap="square">
            <a:spAutoFit/>
          </a:bodyPr>
          <a:lstStyle>
            <a:defPPr>
              <a:defRPr lang="en-US"/>
            </a:defPPr>
            <a:lvl1pPr>
              <a:defRPr b="1">
                <a:solidFill>
                  <a:schemeClr val="bg1"/>
                </a:solidFill>
              </a:defRPr>
            </a:lvl1pPr>
          </a:lstStyle>
          <a:p>
            <a:r>
              <a:rPr lang="en-GB" sz="1600" dirty="0"/>
              <a:t>Ceroc Dance Class </a:t>
            </a:r>
            <a:r>
              <a:rPr lang="en-GB" sz="1600" b="0" dirty="0"/>
              <a:t>- Free membership for Buckinghamshire Council employees.</a:t>
            </a:r>
          </a:p>
          <a:p>
            <a:r>
              <a:rPr lang="en-GB" sz="1600" b="0" dirty="0"/>
              <a:t>£6 for new members joining in the beginner class saves Buckinghamshire Council employees £2 on the membership fee.</a:t>
            </a:r>
          </a:p>
          <a:p>
            <a:r>
              <a:rPr lang="en-GB" sz="1600" b="0" dirty="0"/>
              <a:t>Classes run each week in:</a:t>
            </a:r>
          </a:p>
          <a:p>
            <a:r>
              <a:rPr lang="en-GB" sz="1600" b="0" dirty="0"/>
              <a:t>Buckingham on Mondays </a:t>
            </a:r>
          </a:p>
          <a:p>
            <a:r>
              <a:rPr lang="en-GB" sz="1600" b="0" dirty="0"/>
              <a:t>Stoke Mandeville on Wednesdays </a:t>
            </a:r>
          </a:p>
          <a:p>
            <a:r>
              <a:rPr lang="en-GB" sz="1600" b="0" dirty="0"/>
              <a:t>Kempston, Bedford on Thursdays</a:t>
            </a:r>
          </a:p>
        </p:txBody>
      </p:sp>
      <p:sp>
        <p:nvSpPr>
          <p:cNvPr id="25" name="TextBox 24">
            <a:extLst>
              <a:ext uri="{FF2B5EF4-FFF2-40B4-BE49-F238E27FC236}">
                <a16:creationId xmlns:a16="http://schemas.microsoft.com/office/drawing/2014/main" id="{519A48C6-9F93-4F84-8E4C-E14490D4F960}"/>
              </a:ext>
            </a:extLst>
          </p:cNvPr>
          <p:cNvSpPr txBox="1"/>
          <p:nvPr/>
        </p:nvSpPr>
        <p:spPr>
          <a:xfrm>
            <a:off x="1955005" y="503019"/>
            <a:ext cx="7065169" cy="461665"/>
          </a:xfrm>
          <a:prstGeom prst="rect">
            <a:avLst/>
          </a:prstGeom>
          <a:noFill/>
        </p:spPr>
        <p:txBody>
          <a:bodyPr wrap="square">
            <a:spAutoFit/>
          </a:bodyPr>
          <a:lstStyle/>
          <a:p>
            <a:r>
              <a:rPr lang="en-GB" sz="1200" dirty="0">
                <a:solidFill>
                  <a:schemeClr val="bg1"/>
                </a:solidFill>
              </a:rPr>
              <a:t>Offers are provided to staff on a voluntary basis and may be changed or withdrawn at any time. If you become aware of a discount being removed, please contact the HR Service Desk</a:t>
            </a:r>
          </a:p>
        </p:txBody>
      </p:sp>
    </p:spTree>
    <p:extLst>
      <p:ext uri="{BB962C8B-B14F-4D97-AF65-F5344CB8AC3E}">
        <p14:creationId xmlns:p14="http://schemas.microsoft.com/office/powerpoint/2010/main" val="227614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E1241B-87F1-4CB9-8110-201E9ED61D18}"/>
              </a:ext>
            </a:extLst>
          </p:cNvPr>
          <p:cNvSpPr txBox="1"/>
          <p:nvPr/>
        </p:nvSpPr>
        <p:spPr>
          <a:xfrm>
            <a:off x="2333625" y="204787"/>
            <a:ext cx="6115050" cy="461665"/>
          </a:xfrm>
          <a:prstGeom prst="rect">
            <a:avLst/>
          </a:prstGeom>
          <a:noFill/>
        </p:spPr>
        <p:txBody>
          <a:bodyPr wrap="square" rtlCol="0">
            <a:spAutoFit/>
          </a:bodyPr>
          <a:lstStyle/>
          <a:p>
            <a:r>
              <a:rPr lang="en-GB" sz="2400" dirty="0">
                <a:solidFill>
                  <a:schemeClr val="bg1"/>
                </a:solidFill>
              </a:rPr>
              <a:t>Employee Benefits - Fitness</a:t>
            </a:r>
          </a:p>
        </p:txBody>
      </p:sp>
      <p:sp>
        <p:nvSpPr>
          <p:cNvPr id="6" name="TextBox 5">
            <a:extLst>
              <a:ext uri="{FF2B5EF4-FFF2-40B4-BE49-F238E27FC236}">
                <a16:creationId xmlns:a16="http://schemas.microsoft.com/office/drawing/2014/main" id="{9DAD395C-E13E-4D9D-9450-629A83EA3B8E}"/>
              </a:ext>
            </a:extLst>
          </p:cNvPr>
          <p:cNvSpPr txBox="1"/>
          <p:nvPr/>
        </p:nvSpPr>
        <p:spPr>
          <a:xfrm>
            <a:off x="138112" y="1803157"/>
            <a:ext cx="4300538" cy="1815882"/>
          </a:xfrm>
          <a:prstGeom prst="rect">
            <a:avLst/>
          </a:prstGeom>
          <a:noFill/>
          <a:ln w="12700">
            <a:solidFill>
              <a:srgbClr val="92D050"/>
            </a:solidFill>
          </a:ln>
        </p:spPr>
        <p:txBody>
          <a:bodyPr wrap="square">
            <a:spAutoFit/>
          </a:bodyPr>
          <a:lstStyle/>
          <a:p>
            <a:r>
              <a:rPr lang="en-GB" sz="1600" b="1" dirty="0">
                <a:solidFill>
                  <a:schemeClr val="bg1"/>
                </a:solidFill>
              </a:rPr>
              <a:t>Nuffield Health  - </a:t>
            </a:r>
            <a:r>
              <a:rPr lang="en-GB" sz="1600" dirty="0">
                <a:solidFill>
                  <a:schemeClr val="bg1"/>
                </a:solidFill>
              </a:rPr>
              <a:t>20% discount on memberships for each employee and a partner living at the same address.  Joining fee of £20.  Access across the Nuffield gym estate. Contact a gym or register online using code BCC011218. Address: Aylesbury, Hemel, Milton Keynes, Oxfordshire Health &amp; Racquets Club</a:t>
            </a:r>
          </a:p>
        </p:txBody>
      </p:sp>
      <p:sp>
        <p:nvSpPr>
          <p:cNvPr id="10" name="TextBox 9">
            <a:extLst>
              <a:ext uri="{FF2B5EF4-FFF2-40B4-BE49-F238E27FC236}">
                <a16:creationId xmlns:a16="http://schemas.microsoft.com/office/drawing/2014/main" id="{2794EF88-8CD5-4CC5-B766-64FF26499D20}"/>
              </a:ext>
            </a:extLst>
          </p:cNvPr>
          <p:cNvSpPr txBox="1"/>
          <p:nvPr/>
        </p:nvSpPr>
        <p:spPr>
          <a:xfrm>
            <a:off x="4581523" y="1076400"/>
            <a:ext cx="4400551" cy="255454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Everyone Active - </a:t>
            </a:r>
            <a:r>
              <a:rPr lang="en-GB" b="0" dirty="0"/>
              <a:t>Concessionary membership is available at Everyone Active gyms across Buckinghamshire. £34.99 per month </a:t>
            </a:r>
            <a:br>
              <a:rPr lang="en-GB" b="0" dirty="0"/>
            </a:br>
            <a:r>
              <a:rPr lang="en-GB" b="0" dirty="0"/>
              <a:t>• Aqua Vale in Aylesbury</a:t>
            </a:r>
            <a:br>
              <a:rPr lang="en-GB" b="0" dirty="0"/>
            </a:br>
            <a:r>
              <a:rPr lang="en-GB" b="0" dirty="0"/>
              <a:t>• Chalfont Leisure Centre in Chalfont St Peter </a:t>
            </a:r>
            <a:br>
              <a:rPr lang="en-GB" b="0" dirty="0"/>
            </a:br>
            <a:r>
              <a:rPr lang="en-GB" b="0" dirty="0"/>
              <a:t>• Chesham Leisure Centre in Chesham</a:t>
            </a:r>
            <a:br>
              <a:rPr lang="en-GB" b="0" dirty="0"/>
            </a:br>
            <a:r>
              <a:rPr lang="en-GB" b="0" dirty="0"/>
              <a:t>• Chilterns Lifestyle Centre in Amersham </a:t>
            </a:r>
            <a:br>
              <a:rPr lang="en-GB" b="0" dirty="0"/>
            </a:br>
            <a:r>
              <a:rPr lang="en-GB" b="0" dirty="0"/>
              <a:t>• Swan Pool in Buckingham</a:t>
            </a:r>
          </a:p>
          <a:p>
            <a:r>
              <a:rPr lang="en-GB" b="0" dirty="0"/>
              <a:t>£24.99 per month for Aylesbury and Buckingham only.</a:t>
            </a:r>
          </a:p>
        </p:txBody>
      </p:sp>
      <p:sp>
        <p:nvSpPr>
          <p:cNvPr id="12" name="TextBox 11">
            <a:extLst>
              <a:ext uri="{FF2B5EF4-FFF2-40B4-BE49-F238E27FC236}">
                <a16:creationId xmlns:a16="http://schemas.microsoft.com/office/drawing/2014/main" id="{B3C4E86B-3F5B-46BA-9276-C5AF3515CA1F}"/>
              </a:ext>
            </a:extLst>
          </p:cNvPr>
          <p:cNvSpPr txBox="1"/>
          <p:nvPr/>
        </p:nvSpPr>
        <p:spPr>
          <a:xfrm>
            <a:off x="4605338" y="4627721"/>
            <a:ext cx="4400551"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Pegasus Gym Aylesbury - </a:t>
            </a:r>
            <a:r>
              <a:rPr lang="en-GB" b="0" dirty="0"/>
              <a:t>Gold Membership at a discounted price of £30 per month for employees and their children</a:t>
            </a:r>
          </a:p>
        </p:txBody>
      </p:sp>
      <p:sp>
        <p:nvSpPr>
          <p:cNvPr id="15" name="TextBox 14">
            <a:extLst>
              <a:ext uri="{FF2B5EF4-FFF2-40B4-BE49-F238E27FC236}">
                <a16:creationId xmlns:a16="http://schemas.microsoft.com/office/drawing/2014/main" id="{ECDE30CE-BBA7-4F81-8F92-6DD0838D37C9}"/>
              </a:ext>
            </a:extLst>
          </p:cNvPr>
          <p:cNvSpPr txBox="1"/>
          <p:nvPr/>
        </p:nvSpPr>
        <p:spPr>
          <a:xfrm>
            <a:off x="4605338" y="3738653"/>
            <a:ext cx="4400551"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Blueprint Fitness </a:t>
            </a:r>
            <a:r>
              <a:rPr lang="en-GB" b="0" dirty="0"/>
              <a:t>- Group Coaching Programme offer of £124 a month discounted from £149 a month.</a:t>
            </a:r>
          </a:p>
        </p:txBody>
      </p:sp>
      <p:sp>
        <p:nvSpPr>
          <p:cNvPr id="17" name="TextBox 16">
            <a:extLst>
              <a:ext uri="{FF2B5EF4-FFF2-40B4-BE49-F238E27FC236}">
                <a16:creationId xmlns:a16="http://schemas.microsoft.com/office/drawing/2014/main" id="{FA8172E7-FD8B-40C6-B6BC-408B7EA3CF65}"/>
              </a:ext>
            </a:extLst>
          </p:cNvPr>
          <p:cNvSpPr txBox="1"/>
          <p:nvPr/>
        </p:nvSpPr>
        <p:spPr>
          <a:xfrm>
            <a:off x="138111" y="3776276"/>
            <a:ext cx="4300537" cy="2062103"/>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Punch Hub - </a:t>
            </a:r>
            <a:r>
              <a:rPr lang="en-GB" b="0" dirty="0"/>
              <a:t>cardio boxing studios in </a:t>
            </a:r>
            <a:r>
              <a:rPr lang="en-GB" b="0" dirty="0" err="1"/>
              <a:t>Terrick</a:t>
            </a:r>
            <a:r>
              <a:rPr lang="en-GB" b="0" dirty="0"/>
              <a:t> and Chinnor. Running 20+classes per week.  As a welcome to new council staff, we'd like to give you two sessions free of charge and 25% off your first purchase of passes. Use the code BCCCLASSES to try for free. You can do this twice. Then use the code BCC25 for 25% off your first purchase of membership passes.</a:t>
            </a:r>
          </a:p>
        </p:txBody>
      </p:sp>
      <p:sp>
        <p:nvSpPr>
          <p:cNvPr id="18" name="TextBox 17">
            <a:extLst>
              <a:ext uri="{FF2B5EF4-FFF2-40B4-BE49-F238E27FC236}">
                <a16:creationId xmlns:a16="http://schemas.microsoft.com/office/drawing/2014/main" id="{02A3B7BA-B54F-48A6-A8BB-79B5D8D791C0}"/>
              </a:ext>
            </a:extLst>
          </p:cNvPr>
          <p:cNvSpPr txBox="1"/>
          <p:nvPr/>
        </p:nvSpPr>
        <p:spPr>
          <a:xfrm>
            <a:off x="1940720" y="560881"/>
            <a:ext cx="7065169" cy="461665"/>
          </a:xfrm>
          <a:prstGeom prst="rect">
            <a:avLst/>
          </a:prstGeom>
          <a:noFill/>
        </p:spPr>
        <p:txBody>
          <a:bodyPr wrap="square">
            <a:spAutoFit/>
          </a:bodyPr>
          <a:lstStyle/>
          <a:p>
            <a:r>
              <a:rPr lang="en-GB" sz="1200" dirty="0">
                <a:solidFill>
                  <a:schemeClr val="bg1"/>
                </a:solidFill>
              </a:rPr>
              <a:t>Offers are provided to staff on a voluntary basis and may be changed or withdrawn at any time. If you become aware of a discount being removed, please contact the HR Service Desk</a:t>
            </a:r>
          </a:p>
        </p:txBody>
      </p:sp>
    </p:spTree>
    <p:extLst>
      <p:ext uri="{BB962C8B-B14F-4D97-AF65-F5344CB8AC3E}">
        <p14:creationId xmlns:p14="http://schemas.microsoft.com/office/powerpoint/2010/main" val="929123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E1241B-87F1-4CB9-8110-201E9ED61D18}"/>
              </a:ext>
            </a:extLst>
          </p:cNvPr>
          <p:cNvSpPr txBox="1"/>
          <p:nvPr/>
        </p:nvSpPr>
        <p:spPr>
          <a:xfrm>
            <a:off x="2286000" y="51727"/>
            <a:ext cx="6115050" cy="461665"/>
          </a:xfrm>
          <a:prstGeom prst="rect">
            <a:avLst/>
          </a:prstGeom>
          <a:noFill/>
        </p:spPr>
        <p:txBody>
          <a:bodyPr wrap="square" rtlCol="0">
            <a:spAutoFit/>
          </a:bodyPr>
          <a:lstStyle/>
          <a:p>
            <a:r>
              <a:rPr lang="en-GB" sz="2400" dirty="0">
                <a:solidFill>
                  <a:schemeClr val="bg1"/>
                </a:solidFill>
              </a:rPr>
              <a:t>Employee Benefits - Others</a:t>
            </a:r>
          </a:p>
        </p:txBody>
      </p:sp>
      <p:sp>
        <p:nvSpPr>
          <p:cNvPr id="7" name="TextBox 6">
            <a:extLst>
              <a:ext uri="{FF2B5EF4-FFF2-40B4-BE49-F238E27FC236}">
                <a16:creationId xmlns:a16="http://schemas.microsoft.com/office/drawing/2014/main" id="{5B74DD5A-AFFB-4213-B3EC-29D5A7C119E4}"/>
              </a:ext>
            </a:extLst>
          </p:cNvPr>
          <p:cNvSpPr txBox="1"/>
          <p:nvPr/>
        </p:nvSpPr>
        <p:spPr>
          <a:xfrm>
            <a:off x="4486275" y="892939"/>
            <a:ext cx="4576762" cy="3785652"/>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CSSC Sports and Leisure -</a:t>
            </a:r>
            <a:r>
              <a:rPr lang="en-GB" b="0" dirty="0"/>
              <a:t> £4.50 per month gives you access to the following:</a:t>
            </a:r>
          </a:p>
          <a:p>
            <a:r>
              <a:rPr lang="en-GB" b="0" dirty="0"/>
              <a:t>A wide range of sporting clubs and events. </a:t>
            </a:r>
          </a:p>
          <a:p>
            <a:r>
              <a:rPr lang="en-GB" b="0" dirty="0"/>
              <a:t>Discounts on theatre shows &amp; cinemas</a:t>
            </a:r>
          </a:p>
          <a:p>
            <a:r>
              <a:rPr lang="en-GB" b="0" dirty="0"/>
              <a:t>50% off or 2 for 1 deal at 6500+ restaurants</a:t>
            </a:r>
          </a:p>
          <a:p>
            <a:r>
              <a:rPr lang="en-GB" b="0" dirty="0"/>
              <a:t>Better than half price tickets to Merlin Attractions</a:t>
            </a:r>
          </a:p>
          <a:p>
            <a:r>
              <a:rPr lang="en-GB" b="0" dirty="0"/>
              <a:t>Discounts at many leisure centres</a:t>
            </a:r>
          </a:p>
          <a:p>
            <a:r>
              <a:rPr lang="en-GB" b="0" dirty="0"/>
              <a:t>Reduced price family days out</a:t>
            </a:r>
          </a:p>
          <a:p>
            <a:r>
              <a:rPr lang="en-GB" b="0" dirty="0"/>
              <a:t>Free entrance to 280 English Heritage sites for the member plus their family</a:t>
            </a:r>
          </a:p>
          <a:p>
            <a:r>
              <a:rPr lang="en-GB" b="0" dirty="0"/>
              <a:t>Free entrance to CADW (Welsh Heritage)</a:t>
            </a:r>
          </a:p>
          <a:p>
            <a:r>
              <a:rPr lang="en-GB" b="0" dirty="0"/>
              <a:t>Rebate scheme for entry fees to 10km races, half marathons, marathons, and cycling events</a:t>
            </a:r>
          </a:p>
          <a:p>
            <a:r>
              <a:rPr lang="en-GB" b="0" dirty="0"/>
              <a:t>Savings at high street shops</a:t>
            </a:r>
          </a:p>
          <a:p>
            <a:r>
              <a:rPr lang="en-GB" b="0" dirty="0"/>
              <a:t>Lifelong membership (into retirement)</a:t>
            </a:r>
          </a:p>
        </p:txBody>
      </p:sp>
      <p:sp>
        <p:nvSpPr>
          <p:cNvPr id="9" name="TextBox 8">
            <a:extLst>
              <a:ext uri="{FF2B5EF4-FFF2-40B4-BE49-F238E27FC236}">
                <a16:creationId xmlns:a16="http://schemas.microsoft.com/office/drawing/2014/main" id="{236F28D6-8F6D-4243-86D3-0E31EF9A5484}"/>
              </a:ext>
            </a:extLst>
          </p:cNvPr>
          <p:cNvSpPr txBox="1"/>
          <p:nvPr/>
        </p:nvSpPr>
        <p:spPr>
          <a:xfrm>
            <a:off x="154781" y="1843385"/>
            <a:ext cx="4102894"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A-Plan Insurance (Aylesbury) </a:t>
            </a:r>
            <a:r>
              <a:rPr lang="en-GB" b="0" dirty="0"/>
              <a:t>- Discount on quotes - please mention you are a Bucks Council employee when getting a quote</a:t>
            </a:r>
          </a:p>
        </p:txBody>
      </p:sp>
      <p:sp>
        <p:nvSpPr>
          <p:cNvPr id="11" name="TextBox 10">
            <a:extLst>
              <a:ext uri="{FF2B5EF4-FFF2-40B4-BE49-F238E27FC236}">
                <a16:creationId xmlns:a16="http://schemas.microsoft.com/office/drawing/2014/main" id="{9865E0A4-8F12-4C99-8E89-92474272617B}"/>
              </a:ext>
            </a:extLst>
          </p:cNvPr>
          <p:cNvSpPr txBox="1"/>
          <p:nvPr/>
        </p:nvSpPr>
        <p:spPr>
          <a:xfrm>
            <a:off x="154781" y="2835803"/>
            <a:ext cx="4102894" cy="1323439"/>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Aylesbury Waterside Theatre - </a:t>
            </a:r>
            <a:r>
              <a:rPr lang="en-GB" b="0" dirty="0"/>
              <a:t>for key workers, we offer a Local Heroes discount on selected shows. This is 25% off the ticket price*. To see a list of shows this offer applies to please visit atgtix.co/</a:t>
            </a:r>
            <a:r>
              <a:rPr lang="en-GB" b="0" dirty="0" err="1"/>
              <a:t>LocalHeroes</a:t>
            </a:r>
            <a:endParaRPr lang="en-GB" b="0" dirty="0"/>
          </a:p>
        </p:txBody>
      </p:sp>
      <p:sp>
        <p:nvSpPr>
          <p:cNvPr id="13" name="TextBox 12">
            <a:extLst>
              <a:ext uri="{FF2B5EF4-FFF2-40B4-BE49-F238E27FC236}">
                <a16:creationId xmlns:a16="http://schemas.microsoft.com/office/drawing/2014/main" id="{D27D6499-9A30-4B57-A58D-22BF476EC1D5}"/>
              </a:ext>
            </a:extLst>
          </p:cNvPr>
          <p:cNvSpPr txBox="1"/>
          <p:nvPr/>
        </p:nvSpPr>
        <p:spPr>
          <a:xfrm>
            <a:off x="154781" y="4333941"/>
            <a:ext cx="4102894" cy="107721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PS Discount - Black </a:t>
            </a:r>
            <a:r>
              <a:rPr lang="en-GB" b="0" dirty="0"/>
              <a:t>Card - discounts and cashback benefits with a PS Black card. The card costs £2.99 with the code </a:t>
            </a:r>
            <a:r>
              <a:rPr lang="en-GB" b="0" dirty="0" err="1"/>
              <a:t>buckcb</a:t>
            </a:r>
            <a:r>
              <a:rPr lang="en-GB" b="0" dirty="0"/>
              <a:t>. The card requires renewal every 2 years for £2.99</a:t>
            </a:r>
          </a:p>
        </p:txBody>
      </p:sp>
      <p:sp>
        <p:nvSpPr>
          <p:cNvPr id="15" name="TextBox 14">
            <a:extLst>
              <a:ext uri="{FF2B5EF4-FFF2-40B4-BE49-F238E27FC236}">
                <a16:creationId xmlns:a16="http://schemas.microsoft.com/office/drawing/2014/main" id="{E960DEE2-BA27-4293-90F7-0C33A7ACB1E5}"/>
              </a:ext>
            </a:extLst>
          </p:cNvPr>
          <p:cNvSpPr txBox="1"/>
          <p:nvPr/>
        </p:nvSpPr>
        <p:spPr>
          <a:xfrm>
            <a:off x="4486275" y="4764828"/>
            <a:ext cx="4576762" cy="646331"/>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Easy Storage </a:t>
            </a:r>
            <a:r>
              <a:rPr lang="en-GB" b="0" dirty="0"/>
              <a:t>£50 off storage bill with code BUCK50.</a:t>
            </a:r>
          </a:p>
        </p:txBody>
      </p:sp>
      <p:sp>
        <p:nvSpPr>
          <p:cNvPr id="17" name="TextBox 16">
            <a:extLst>
              <a:ext uri="{FF2B5EF4-FFF2-40B4-BE49-F238E27FC236}">
                <a16:creationId xmlns:a16="http://schemas.microsoft.com/office/drawing/2014/main" id="{AB3289EF-37D5-4B54-A8FC-7978F4F01BB0}"/>
              </a:ext>
            </a:extLst>
          </p:cNvPr>
          <p:cNvSpPr txBox="1"/>
          <p:nvPr/>
        </p:nvSpPr>
        <p:spPr>
          <a:xfrm>
            <a:off x="154781" y="5555140"/>
            <a:ext cx="4102894" cy="107721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Protect Will Writing - </a:t>
            </a:r>
            <a:r>
              <a:rPr lang="en-GB" b="0" dirty="0"/>
              <a:t>10% discount on will writing for employees and their partners. Please mention you are a Buckinghamshire Council employee when quoting</a:t>
            </a:r>
          </a:p>
        </p:txBody>
      </p:sp>
      <p:sp>
        <p:nvSpPr>
          <p:cNvPr id="18" name="TextBox 17">
            <a:extLst>
              <a:ext uri="{FF2B5EF4-FFF2-40B4-BE49-F238E27FC236}">
                <a16:creationId xmlns:a16="http://schemas.microsoft.com/office/drawing/2014/main" id="{62DB9302-F63A-45AD-8E25-16C5671330C2}"/>
              </a:ext>
            </a:extLst>
          </p:cNvPr>
          <p:cNvSpPr txBox="1"/>
          <p:nvPr/>
        </p:nvSpPr>
        <p:spPr>
          <a:xfrm>
            <a:off x="1916905" y="426541"/>
            <a:ext cx="7065169" cy="461665"/>
          </a:xfrm>
          <a:prstGeom prst="rect">
            <a:avLst/>
          </a:prstGeom>
          <a:noFill/>
        </p:spPr>
        <p:txBody>
          <a:bodyPr wrap="square">
            <a:spAutoFit/>
          </a:bodyPr>
          <a:lstStyle/>
          <a:p>
            <a:r>
              <a:rPr lang="en-GB" sz="1200" dirty="0">
                <a:solidFill>
                  <a:schemeClr val="bg1"/>
                </a:solidFill>
              </a:rPr>
              <a:t>Offers are provided to staff on a voluntary basis and may be changed or withdrawn at any time. If you become aware of a discount being removed, please contact the HR Service Desk</a:t>
            </a:r>
          </a:p>
        </p:txBody>
      </p:sp>
    </p:spTree>
    <p:extLst>
      <p:ext uri="{BB962C8B-B14F-4D97-AF65-F5344CB8AC3E}">
        <p14:creationId xmlns:p14="http://schemas.microsoft.com/office/powerpoint/2010/main" val="2620695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E1241B-87F1-4CB9-8110-201E9ED61D18}"/>
              </a:ext>
            </a:extLst>
          </p:cNvPr>
          <p:cNvSpPr txBox="1"/>
          <p:nvPr/>
        </p:nvSpPr>
        <p:spPr>
          <a:xfrm>
            <a:off x="2201465" y="71452"/>
            <a:ext cx="6115050" cy="461665"/>
          </a:xfrm>
          <a:prstGeom prst="rect">
            <a:avLst/>
          </a:prstGeom>
          <a:noFill/>
        </p:spPr>
        <p:txBody>
          <a:bodyPr wrap="square" rtlCol="0">
            <a:spAutoFit/>
          </a:bodyPr>
          <a:lstStyle/>
          <a:p>
            <a:r>
              <a:rPr lang="en-GB" sz="2400" dirty="0">
                <a:solidFill>
                  <a:schemeClr val="bg1"/>
                </a:solidFill>
              </a:rPr>
              <a:t>Employee Benefits - Others</a:t>
            </a:r>
          </a:p>
        </p:txBody>
      </p:sp>
      <p:sp>
        <p:nvSpPr>
          <p:cNvPr id="8" name="TextBox 7">
            <a:extLst>
              <a:ext uri="{FF2B5EF4-FFF2-40B4-BE49-F238E27FC236}">
                <a16:creationId xmlns:a16="http://schemas.microsoft.com/office/drawing/2014/main" id="{E54E060F-C909-4FFD-99D4-AFA7407C13E9}"/>
              </a:ext>
            </a:extLst>
          </p:cNvPr>
          <p:cNvSpPr txBox="1"/>
          <p:nvPr/>
        </p:nvSpPr>
        <p:spPr>
          <a:xfrm>
            <a:off x="154781" y="1909286"/>
            <a:ext cx="4093369" cy="1107996"/>
          </a:xfrm>
          <a:prstGeom prst="rect">
            <a:avLst/>
          </a:prstGeom>
          <a:noFill/>
          <a:ln w="12700">
            <a:solidFill>
              <a:srgbClr val="92D050"/>
            </a:solidFill>
          </a:ln>
        </p:spPr>
        <p:txBody>
          <a:bodyPr wrap="square">
            <a:spAutoFit/>
          </a:bodyPr>
          <a:lstStyle/>
          <a:p>
            <a:r>
              <a:rPr lang="en-GB" sz="1600" b="1" dirty="0">
                <a:solidFill>
                  <a:schemeClr val="bg1"/>
                </a:solidFill>
              </a:rPr>
              <a:t>Ross the tailor -</a:t>
            </a:r>
            <a:r>
              <a:rPr lang="en-GB" sz="1600" dirty="0">
                <a:solidFill>
                  <a:schemeClr val="bg1"/>
                </a:solidFill>
              </a:rPr>
              <a:t>15% discount on tailoring work. Please state that you are a BC employee before getting a quote for any work</a:t>
            </a:r>
          </a:p>
          <a:p>
            <a:r>
              <a:rPr lang="en-GB" sz="1600" dirty="0">
                <a:solidFill>
                  <a:schemeClr val="bg1"/>
                </a:solidFill>
              </a:rPr>
              <a:t>http://www.ross-the-tailor.com</a:t>
            </a:r>
          </a:p>
        </p:txBody>
      </p:sp>
      <p:sp>
        <p:nvSpPr>
          <p:cNvPr id="10" name="TextBox 9">
            <a:extLst>
              <a:ext uri="{FF2B5EF4-FFF2-40B4-BE49-F238E27FC236}">
                <a16:creationId xmlns:a16="http://schemas.microsoft.com/office/drawing/2014/main" id="{7DAE292D-1319-4999-85F7-625CAC98F0DA}"/>
              </a:ext>
            </a:extLst>
          </p:cNvPr>
          <p:cNvSpPr txBox="1"/>
          <p:nvPr/>
        </p:nvSpPr>
        <p:spPr>
          <a:xfrm>
            <a:off x="154781" y="3236863"/>
            <a:ext cx="4093369" cy="2062103"/>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South Buckinghamshire Golf Course</a:t>
            </a:r>
          </a:p>
          <a:p>
            <a:r>
              <a:rPr lang="en-GB" b="0" dirty="0"/>
              <a:t>• 18 hole Green Fees at £10.00 per employee Monday to Friday, plus their guests will pay the same flat rate of £10.00</a:t>
            </a:r>
            <a:br>
              <a:rPr lang="en-GB" b="0" dirty="0"/>
            </a:br>
            <a:r>
              <a:rPr lang="en-GB" b="0" dirty="0"/>
              <a:t>• 18 hole Green Fees at £15.00 per employee Saturday and Sunday, PLUS Bank Holidays – plus their guests will pay the same flat rate of £15.00</a:t>
            </a:r>
          </a:p>
        </p:txBody>
      </p:sp>
      <p:sp>
        <p:nvSpPr>
          <p:cNvPr id="12" name="TextBox 11">
            <a:extLst>
              <a:ext uri="{FF2B5EF4-FFF2-40B4-BE49-F238E27FC236}">
                <a16:creationId xmlns:a16="http://schemas.microsoft.com/office/drawing/2014/main" id="{ACC645F7-1891-4A41-B84A-AF71C4033D76}"/>
              </a:ext>
            </a:extLst>
          </p:cNvPr>
          <p:cNvSpPr txBox="1"/>
          <p:nvPr/>
        </p:nvSpPr>
        <p:spPr>
          <a:xfrm>
            <a:off x="154781" y="5449610"/>
            <a:ext cx="4093369"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Cranberry Heart Greeting Cards -</a:t>
            </a:r>
            <a:r>
              <a:rPr lang="en-GB" b="0" dirty="0"/>
              <a:t>10% Employee discount enter SCC10 at the checkout.</a:t>
            </a:r>
          </a:p>
        </p:txBody>
      </p:sp>
      <p:sp>
        <p:nvSpPr>
          <p:cNvPr id="16" name="TextBox 15">
            <a:extLst>
              <a:ext uri="{FF2B5EF4-FFF2-40B4-BE49-F238E27FC236}">
                <a16:creationId xmlns:a16="http://schemas.microsoft.com/office/drawing/2014/main" id="{E151E85D-BD27-4FE0-B646-004BE37B421C}"/>
              </a:ext>
            </a:extLst>
          </p:cNvPr>
          <p:cNvSpPr txBox="1"/>
          <p:nvPr/>
        </p:nvSpPr>
        <p:spPr>
          <a:xfrm>
            <a:off x="4743452" y="909340"/>
            <a:ext cx="4245768" cy="107721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Costco - </a:t>
            </a:r>
            <a:r>
              <a:rPr lang="en-GB" b="0" dirty="0"/>
              <a:t> annual membership fee includes a spouse card. One additional card is available. £10 online voucher for each new member when they sign up too.  Sign up at Milton Keynes</a:t>
            </a:r>
          </a:p>
        </p:txBody>
      </p:sp>
      <p:sp>
        <p:nvSpPr>
          <p:cNvPr id="18" name="TextBox 17">
            <a:extLst>
              <a:ext uri="{FF2B5EF4-FFF2-40B4-BE49-F238E27FC236}">
                <a16:creationId xmlns:a16="http://schemas.microsoft.com/office/drawing/2014/main" id="{040B1EFE-E576-48B6-9497-232AE821C553}"/>
              </a:ext>
            </a:extLst>
          </p:cNvPr>
          <p:cNvSpPr txBox="1"/>
          <p:nvPr/>
        </p:nvSpPr>
        <p:spPr>
          <a:xfrm>
            <a:off x="4743451" y="2235072"/>
            <a:ext cx="424576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Starr Business Stationery (Beaconsfield)</a:t>
            </a:r>
            <a:endParaRPr lang="en-GB" b="0" dirty="0"/>
          </a:p>
          <a:p>
            <a:r>
              <a:rPr lang="en-GB" b="0" dirty="0"/>
              <a:t>10% off stationery (excluding stamps) in-store</a:t>
            </a:r>
          </a:p>
        </p:txBody>
      </p:sp>
      <p:sp>
        <p:nvSpPr>
          <p:cNvPr id="20" name="TextBox 19">
            <a:extLst>
              <a:ext uri="{FF2B5EF4-FFF2-40B4-BE49-F238E27FC236}">
                <a16:creationId xmlns:a16="http://schemas.microsoft.com/office/drawing/2014/main" id="{254E4750-23A8-43AD-BEC3-6516AA978E70}"/>
              </a:ext>
            </a:extLst>
          </p:cNvPr>
          <p:cNvSpPr txBox="1"/>
          <p:nvPr/>
        </p:nvSpPr>
        <p:spPr>
          <a:xfrm>
            <a:off x="4743451" y="3017282"/>
            <a:ext cx="424576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err="1"/>
              <a:t>Surelock</a:t>
            </a:r>
            <a:r>
              <a:rPr lang="en-GB" dirty="0"/>
              <a:t> Homes Security </a:t>
            </a:r>
            <a:r>
              <a:rPr lang="en-GB" b="0" dirty="0"/>
              <a:t>10% off on shoe repairs, key cutting, and engraving</a:t>
            </a:r>
          </a:p>
        </p:txBody>
      </p:sp>
      <p:sp>
        <p:nvSpPr>
          <p:cNvPr id="22" name="TextBox 21">
            <a:extLst>
              <a:ext uri="{FF2B5EF4-FFF2-40B4-BE49-F238E27FC236}">
                <a16:creationId xmlns:a16="http://schemas.microsoft.com/office/drawing/2014/main" id="{1E057D13-E1C8-4958-8F1F-C03C2C1451E5}"/>
              </a:ext>
            </a:extLst>
          </p:cNvPr>
          <p:cNvSpPr txBox="1"/>
          <p:nvPr/>
        </p:nvSpPr>
        <p:spPr>
          <a:xfrm>
            <a:off x="4743451" y="3799492"/>
            <a:ext cx="424576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DAC removals </a:t>
            </a:r>
            <a:r>
              <a:rPr lang="en-GB" b="0" dirty="0"/>
              <a:t>(Aylesbury) 10% discount plus 20 free boxes. 0800 511 8018</a:t>
            </a:r>
          </a:p>
        </p:txBody>
      </p:sp>
      <p:sp>
        <p:nvSpPr>
          <p:cNvPr id="24" name="TextBox 23">
            <a:extLst>
              <a:ext uri="{FF2B5EF4-FFF2-40B4-BE49-F238E27FC236}">
                <a16:creationId xmlns:a16="http://schemas.microsoft.com/office/drawing/2014/main" id="{0EE434D3-A7AF-4978-9A4A-6DA10943BDC1}"/>
              </a:ext>
            </a:extLst>
          </p:cNvPr>
          <p:cNvSpPr txBox="1"/>
          <p:nvPr/>
        </p:nvSpPr>
        <p:spPr>
          <a:xfrm>
            <a:off x="4743451" y="4544585"/>
            <a:ext cx="424576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Easy Storage </a:t>
            </a:r>
            <a:r>
              <a:rPr lang="en-GB" b="0" dirty="0"/>
              <a:t>- £50 off storage options using code BUCK50</a:t>
            </a:r>
          </a:p>
        </p:txBody>
      </p:sp>
      <p:sp>
        <p:nvSpPr>
          <p:cNvPr id="25" name="TextBox 24">
            <a:extLst>
              <a:ext uri="{FF2B5EF4-FFF2-40B4-BE49-F238E27FC236}">
                <a16:creationId xmlns:a16="http://schemas.microsoft.com/office/drawing/2014/main" id="{AAE86A96-F25C-472D-B093-6018E92E2B9C}"/>
              </a:ext>
            </a:extLst>
          </p:cNvPr>
          <p:cNvSpPr txBox="1"/>
          <p:nvPr/>
        </p:nvSpPr>
        <p:spPr>
          <a:xfrm>
            <a:off x="1916905" y="426541"/>
            <a:ext cx="7065169" cy="461665"/>
          </a:xfrm>
          <a:prstGeom prst="rect">
            <a:avLst/>
          </a:prstGeom>
          <a:noFill/>
        </p:spPr>
        <p:txBody>
          <a:bodyPr wrap="square">
            <a:spAutoFit/>
          </a:bodyPr>
          <a:lstStyle/>
          <a:p>
            <a:r>
              <a:rPr lang="en-GB" sz="1200" dirty="0">
                <a:solidFill>
                  <a:schemeClr val="bg1"/>
                </a:solidFill>
              </a:rPr>
              <a:t>Offers are provided to staff on a voluntary basis and may be changed or withdrawn at any time. If you become aware of a discount being removed, please contact the HR Service Desk</a:t>
            </a:r>
          </a:p>
        </p:txBody>
      </p:sp>
    </p:spTree>
    <p:extLst>
      <p:ext uri="{BB962C8B-B14F-4D97-AF65-F5344CB8AC3E}">
        <p14:creationId xmlns:p14="http://schemas.microsoft.com/office/powerpoint/2010/main" val="2356593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E1241B-87F1-4CB9-8110-201E9ED61D18}"/>
              </a:ext>
            </a:extLst>
          </p:cNvPr>
          <p:cNvSpPr txBox="1"/>
          <p:nvPr/>
        </p:nvSpPr>
        <p:spPr>
          <a:xfrm>
            <a:off x="2057400" y="50549"/>
            <a:ext cx="6115050" cy="461665"/>
          </a:xfrm>
          <a:prstGeom prst="rect">
            <a:avLst/>
          </a:prstGeom>
          <a:noFill/>
        </p:spPr>
        <p:txBody>
          <a:bodyPr wrap="square" rtlCol="0">
            <a:spAutoFit/>
          </a:bodyPr>
          <a:lstStyle/>
          <a:p>
            <a:r>
              <a:rPr lang="en-GB" sz="2400" dirty="0">
                <a:solidFill>
                  <a:schemeClr val="bg1"/>
                </a:solidFill>
              </a:rPr>
              <a:t>Employee Benefits - Others</a:t>
            </a:r>
          </a:p>
        </p:txBody>
      </p:sp>
      <p:sp>
        <p:nvSpPr>
          <p:cNvPr id="13" name="TextBox 12">
            <a:extLst>
              <a:ext uri="{FF2B5EF4-FFF2-40B4-BE49-F238E27FC236}">
                <a16:creationId xmlns:a16="http://schemas.microsoft.com/office/drawing/2014/main" id="{6CFB669A-0F2C-4ED6-9685-A4C483439A2F}"/>
              </a:ext>
            </a:extLst>
          </p:cNvPr>
          <p:cNvSpPr txBox="1"/>
          <p:nvPr/>
        </p:nvSpPr>
        <p:spPr>
          <a:xfrm>
            <a:off x="4724400" y="994850"/>
            <a:ext cx="4257675" cy="1569660"/>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Timpson (Aylesbury Tesco, Broadfields)</a:t>
            </a:r>
          </a:p>
          <a:p>
            <a:r>
              <a:rPr lang="en-GB" b="0" dirty="0"/>
              <a:t>10% Discount to all BC and schools employees for the below services when you show your BC ID: Dry Cleaning.  Car Key Programming. Car Key Repairs. Phone Repairs. Watch Repairs. Engraving. Key Cutting. Shoe Repairs.</a:t>
            </a:r>
          </a:p>
        </p:txBody>
      </p:sp>
      <p:sp>
        <p:nvSpPr>
          <p:cNvPr id="14" name="TextBox 13">
            <a:extLst>
              <a:ext uri="{FF2B5EF4-FFF2-40B4-BE49-F238E27FC236}">
                <a16:creationId xmlns:a16="http://schemas.microsoft.com/office/drawing/2014/main" id="{67CFD9A9-40D4-41BC-8894-CB77BA00E818}"/>
              </a:ext>
            </a:extLst>
          </p:cNvPr>
          <p:cNvSpPr txBox="1"/>
          <p:nvPr/>
        </p:nvSpPr>
        <p:spPr>
          <a:xfrm>
            <a:off x="147638" y="2589484"/>
            <a:ext cx="4271962"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Hidden Cambridge Walking Tours  </a:t>
            </a:r>
            <a:r>
              <a:rPr lang="en-GB" b="0" dirty="0"/>
              <a:t>20% Discount on listed prices. Please mention Buckinghamshire Council discount when booking.</a:t>
            </a:r>
          </a:p>
        </p:txBody>
      </p:sp>
      <p:sp>
        <p:nvSpPr>
          <p:cNvPr id="17" name="TextBox 16">
            <a:extLst>
              <a:ext uri="{FF2B5EF4-FFF2-40B4-BE49-F238E27FC236}">
                <a16:creationId xmlns:a16="http://schemas.microsoft.com/office/drawing/2014/main" id="{96A96F4D-C17F-4B3B-8E3F-0D20D28446E3}"/>
              </a:ext>
            </a:extLst>
          </p:cNvPr>
          <p:cNvSpPr txBox="1"/>
          <p:nvPr/>
        </p:nvSpPr>
        <p:spPr>
          <a:xfrm>
            <a:off x="161925" y="4293491"/>
            <a:ext cx="4271962"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Just tyres (Aylesbury) </a:t>
            </a:r>
            <a:r>
              <a:rPr lang="en-GB" b="0" dirty="0"/>
              <a:t>Offer is available to BC employees when any tyres are purchased in store at the Buckingham centre - 10% discount</a:t>
            </a:r>
          </a:p>
        </p:txBody>
      </p:sp>
      <p:sp>
        <p:nvSpPr>
          <p:cNvPr id="19" name="TextBox 18">
            <a:extLst>
              <a:ext uri="{FF2B5EF4-FFF2-40B4-BE49-F238E27FC236}">
                <a16:creationId xmlns:a16="http://schemas.microsoft.com/office/drawing/2014/main" id="{A23A5FA4-E640-4F7D-9B27-69DF9FE38486}"/>
              </a:ext>
            </a:extLst>
          </p:cNvPr>
          <p:cNvSpPr txBox="1"/>
          <p:nvPr/>
        </p:nvSpPr>
        <p:spPr>
          <a:xfrm>
            <a:off x="161925" y="3509253"/>
            <a:ext cx="4271962"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Willows Specialist Dry Cleaners </a:t>
            </a:r>
            <a:r>
              <a:rPr lang="en-GB" b="0" dirty="0"/>
              <a:t>10% discount on all dry cleaning services.</a:t>
            </a:r>
          </a:p>
        </p:txBody>
      </p:sp>
      <p:sp>
        <p:nvSpPr>
          <p:cNvPr id="21" name="TextBox 20">
            <a:extLst>
              <a:ext uri="{FF2B5EF4-FFF2-40B4-BE49-F238E27FC236}">
                <a16:creationId xmlns:a16="http://schemas.microsoft.com/office/drawing/2014/main" id="{7D71AAB9-DE45-4C92-A9C9-014702760AAB}"/>
              </a:ext>
            </a:extLst>
          </p:cNvPr>
          <p:cNvSpPr txBox="1"/>
          <p:nvPr/>
        </p:nvSpPr>
        <p:spPr>
          <a:xfrm>
            <a:off x="161925" y="1882897"/>
            <a:ext cx="4257675"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err="1"/>
              <a:t>Kaarp</a:t>
            </a:r>
            <a:r>
              <a:rPr lang="en-GB" dirty="0"/>
              <a:t> benefits - </a:t>
            </a:r>
            <a:r>
              <a:rPr lang="en-GB" b="0" dirty="0"/>
              <a:t>www.kaarp.co.uk - user name - BUCKSCOUNCIL and password - BENEFITS</a:t>
            </a:r>
          </a:p>
        </p:txBody>
      </p:sp>
      <p:sp>
        <p:nvSpPr>
          <p:cNvPr id="23" name="TextBox 22">
            <a:extLst>
              <a:ext uri="{FF2B5EF4-FFF2-40B4-BE49-F238E27FC236}">
                <a16:creationId xmlns:a16="http://schemas.microsoft.com/office/drawing/2014/main" id="{CC9B0DDC-1D73-4B00-ACEC-6C52383F4A31}"/>
              </a:ext>
            </a:extLst>
          </p:cNvPr>
          <p:cNvSpPr txBox="1"/>
          <p:nvPr/>
        </p:nvSpPr>
        <p:spPr>
          <a:xfrm>
            <a:off x="4724400" y="2621340"/>
            <a:ext cx="4257675" cy="304698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Microsoft Home Use Programme - </a:t>
            </a:r>
            <a:r>
              <a:rPr lang="en-GB" b="0" dirty="0"/>
              <a:t>30% discount on 365 Home or Personal subscriptions. http://hup.microsoft.com/; select the country, choose the language then enter their corporate e-mail address and insert this program code FC191AA92E.  If you want to find out more about the home use program those with access to the software assurance benefits on VLSC can navigate by selecting software assurance, then home use program then clicking on the current agreement no. 82875862.”</a:t>
            </a:r>
          </a:p>
          <a:p>
            <a:endParaRPr lang="en-GB" dirty="0"/>
          </a:p>
        </p:txBody>
      </p:sp>
      <p:sp>
        <p:nvSpPr>
          <p:cNvPr id="25" name="TextBox 24">
            <a:extLst>
              <a:ext uri="{FF2B5EF4-FFF2-40B4-BE49-F238E27FC236}">
                <a16:creationId xmlns:a16="http://schemas.microsoft.com/office/drawing/2014/main" id="{546C88B7-0591-4A07-9E1B-E3A9C6BB0E42}"/>
              </a:ext>
            </a:extLst>
          </p:cNvPr>
          <p:cNvSpPr txBox="1"/>
          <p:nvPr/>
        </p:nvSpPr>
        <p:spPr>
          <a:xfrm>
            <a:off x="161925" y="5252829"/>
            <a:ext cx="4257675"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Boundless </a:t>
            </a:r>
            <a:r>
              <a:rPr lang="en-GB" b="0" dirty="0"/>
              <a:t>A range of discounts on insurance, travel, shopping, etc. Costs £27 per year to join</a:t>
            </a:r>
          </a:p>
        </p:txBody>
      </p:sp>
      <p:sp>
        <p:nvSpPr>
          <p:cNvPr id="26" name="TextBox 25">
            <a:extLst>
              <a:ext uri="{FF2B5EF4-FFF2-40B4-BE49-F238E27FC236}">
                <a16:creationId xmlns:a16="http://schemas.microsoft.com/office/drawing/2014/main" id="{F4F4206D-F694-473B-901E-39EA0C64D3B6}"/>
              </a:ext>
            </a:extLst>
          </p:cNvPr>
          <p:cNvSpPr txBox="1"/>
          <p:nvPr/>
        </p:nvSpPr>
        <p:spPr>
          <a:xfrm>
            <a:off x="147638" y="5965945"/>
            <a:ext cx="4286249"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Mooch the Pooch </a:t>
            </a:r>
            <a:r>
              <a:rPr lang="en-GB" b="0" dirty="0"/>
              <a:t>10% discount on pet sitting and dog walking services. </a:t>
            </a:r>
            <a:r>
              <a:rPr lang="en-GB" b="0" dirty="0">
                <a:hlinkClick r:id="rId2">
                  <a:extLst>
                    <a:ext uri="{A12FA001-AC4F-418D-AE19-62706E023703}">
                      <ahyp:hlinkClr xmlns:ahyp="http://schemas.microsoft.com/office/drawing/2018/hyperlinkcolor" val="tx"/>
                    </a:ext>
                  </a:extLst>
                </a:hlinkClick>
              </a:rPr>
              <a:t>nigel_sweetas@hotmail.com</a:t>
            </a:r>
            <a:endParaRPr lang="en-GB" b="0" dirty="0"/>
          </a:p>
        </p:txBody>
      </p:sp>
      <p:sp>
        <p:nvSpPr>
          <p:cNvPr id="27" name="TextBox 26">
            <a:extLst>
              <a:ext uri="{FF2B5EF4-FFF2-40B4-BE49-F238E27FC236}">
                <a16:creationId xmlns:a16="http://schemas.microsoft.com/office/drawing/2014/main" id="{64867962-923E-4030-98EB-7CCB758F6B07}"/>
              </a:ext>
            </a:extLst>
          </p:cNvPr>
          <p:cNvSpPr txBox="1"/>
          <p:nvPr/>
        </p:nvSpPr>
        <p:spPr>
          <a:xfrm>
            <a:off x="4724400" y="5822216"/>
            <a:ext cx="2207419" cy="830997"/>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Dunham McCarthy </a:t>
            </a:r>
            <a:r>
              <a:rPr lang="en-GB" b="0" dirty="0"/>
              <a:t>– Estate Planning and Will Writing free service</a:t>
            </a:r>
          </a:p>
        </p:txBody>
      </p:sp>
      <p:sp>
        <p:nvSpPr>
          <p:cNvPr id="28" name="TextBox 27">
            <a:extLst>
              <a:ext uri="{FF2B5EF4-FFF2-40B4-BE49-F238E27FC236}">
                <a16:creationId xmlns:a16="http://schemas.microsoft.com/office/drawing/2014/main" id="{BD778B55-8227-4F9C-88C7-A689A68FD392}"/>
              </a:ext>
            </a:extLst>
          </p:cNvPr>
          <p:cNvSpPr txBox="1"/>
          <p:nvPr/>
        </p:nvSpPr>
        <p:spPr>
          <a:xfrm>
            <a:off x="1916905" y="426541"/>
            <a:ext cx="7065169" cy="461665"/>
          </a:xfrm>
          <a:prstGeom prst="rect">
            <a:avLst/>
          </a:prstGeom>
          <a:noFill/>
        </p:spPr>
        <p:txBody>
          <a:bodyPr wrap="square">
            <a:spAutoFit/>
          </a:bodyPr>
          <a:lstStyle/>
          <a:p>
            <a:r>
              <a:rPr lang="en-GB" sz="1200" dirty="0">
                <a:solidFill>
                  <a:schemeClr val="bg1"/>
                </a:solidFill>
              </a:rPr>
              <a:t>Offers are provided to staff on a voluntary basis and may be changed or withdrawn at any time. If you become aware of a discount being removed, please contact the HR Service Desk</a:t>
            </a:r>
          </a:p>
        </p:txBody>
      </p:sp>
    </p:spTree>
    <p:extLst>
      <p:ext uri="{BB962C8B-B14F-4D97-AF65-F5344CB8AC3E}">
        <p14:creationId xmlns:p14="http://schemas.microsoft.com/office/powerpoint/2010/main" val="3925329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5E1241B-87F1-4CB9-8110-201E9ED61D18}"/>
              </a:ext>
            </a:extLst>
          </p:cNvPr>
          <p:cNvSpPr txBox="1"/>
          <p:nvPr/>
        </p:nvSpPr>
        <p:spPr>
          <a:xfrm>
            <a:off x="2333625" y="204787"/>
            <a:ext cx="6115050" cy="461665"/>
          </a:xfrm>
          <a:prstGeom prst="rect">
            <a:avLst/>
          </a:prstGeom>
          <a:noFill/>
        </p:spPr>
        <p:txBody>
          <a:bodyPr wrap="square" rtlCol="0">
            <a:spAutoFit/>
          </a:bodyPr>
          <a:lstStyle/>
          <a:p>
            <a:r>
              <a:rPr lang="en-GB" sz="2400" dirty="0">
                <a:solidFill>
                  <a:schemeClr val="bg1"/>
                </a:solidFill>
              </a:rPr>
              <a:t>Employee Benefits – Health &amp; Well-being</a:t>
            </a:r>
          </a:p>
        </p:txBody>
      </p:sp>
      <p:sp>
        <p:nvSpPr>
          <p:cNvPr id="13" name="TextBox 12">
            <a:extLst>
              <a:ext uri="{FF2B5EF4-FFF2-40B4-BE49-F238E27FC236}">
                <a16:creationId xmlns:a16="http://schemas.microsoft.com/office/drawing/2014/main" id="{D8E5ACEC-8EE2-4C9F-8437-3430214CBD3A}"/>
              </a:ext>
            </a:extLst>
          </p:cNvPr>
          <p:cNvSpPr txBox="1"/>
          <p:nvPr/>
        </p:nvSpPr>
        <p:spPr>
          <a:xfrm>
            <a:off x="166690" y="1986558"/>
            <a:ext cx="4405310" cy="1077218"/>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Julie Patterson Reiki </a:t>
            </a:r>
            <a:r>
              <a:rPr lang="en-GB" b="0" dirty="0"/>
              <a:t>15% discount available to employees. Contact Julie on 07879 635377 or Facebook page 'Julie Patterson Reiki’. Based in Aylesbury</a:t>
            </a:r>
          </a:p>
        </p:txBody>
      </p:sp>
      <p:sp>
        <p:nvSpPr>
          <p:cNvPr id="14" name="TextBox 13">
            <a:extLst>
              <a:ext uri="{FF2B5EF4-FFF2-40B4-BE49-F238E27FC236}">
                <a16:creationId xmlns:a16="http://schemas.microsoft.com/office/drawing/2014/main" id="{C7C4A839-E857-4988-8143-FF46A30C836A}"/>
              </a:ext>
            </a:extLst>
          </p:cNvPr>
          <p:cNvSpPr txBox="1"/>
          <p:nvPr/>
        </p:nvSpPr>
        <p:spPr>
          <a:xfrm>
            <a:off x="80964" y="3306664"/>
            <a:ext cx="4491036" cy="1323439"/>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Shiatsu and Thai Yoga Massage Treatments</a:t>
            </a:r>
          </a:p>
          <a:p>
            <a:r>
              <a:rPr lang="en-GB" b="0" dirty="0"/>
              <a:t>10% discount - please contact Gudrun Schneider on 01296 330319 or 07912 758575 to confirm before booking or check out the website. Aylesbury based. </a:t>
            </a:r>
            <a:r>
              <a:rPr lang="en-GB" b="0" dirty="0">
                <a:hlinkClick r:id="rId2">
                  <a:extLst>
                    <a:ext uri="{A12FA001-AC4F-418D-AE19-62706E023703}">
                      <ahyp:hlinkClr xmlns:ahyp="http://schemas.microsoft.com/office/drawing/2018/hyperlinkcolor" val="tx"/>
                    </a:ext>
                  </a:extLst>
                </a:hlinkClick>
              </a:rPr>
              <a:t>www.atouchofwellbeing.com</a:t>
            </a:r>
            <a:endParaRPr lang="en-GB" b="0" dirty="0"/>
          </a:p>
        </p:txBody>
      </p:sp>
      <p:sp>
        <p:nvSpPr>
          <p:cNvPr id="17" name="TextBox 16">
            <a:extLst>
              <a:ext uri="{FF2B5EF4-FFF2-40B4-BE49-F238E27FC236}">
                <a16:creationId xmlns:a16="http://schemas.microsoft.com/office/drawing/2014/main" id="{69A8ACB9-0732-4CE3-8FC8-8BF786F910CA}"/>
              </a:ext>
            </a:extLst>
          </p:cNvPr>
          <p:cNvSpPr txBox="1"/>
          <p:nvPr/>
        </p:nvSpPr>
        <p:spPr>
          <a:xfrm>
            <a:off x="4743452" y="1986558"/>
            <a:ext cx="4233858" cy="584775"/>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err="1"/>
              <a:t>KaiLee</a:t>
            </a:r>
            <a:r>
              <a:rPr lang="en-GB" dirty="0"/>
              <a:t> Hair Designers </a:t>
            </a:r>
            <a:r>
              <a:rPr lang="en-GB" b="0" dirty="0"/>
              <a:t>10% discount on all salon services.  Aylesbury based</a:t>
            </a:r>
          </a:p>
        </p:txBody>
      </p:sp>
      <p:sp>
        <p:nvSpPr>
          <p:cNvPr id="19" name="TextBox 18">
            <a:extLst>
              <a:ext uri="{FF2B5EF4-FFF2-40B4-BE49-F238E27FC236}">
                <a16:creationId xmlns:a16="http://schemas.microsoft.com/office/drawing/2014/main" id="{9247EE2D-720E-488C-B3D0-0883D3EE3A5C}"/>
              </a:ext>
            </a:extLst>
          </p:cNvPr>
          <p:cNvSpPr txBox="1"/>
          <p:nvPr/>
        </p:nvSpPr>
        <p:spPr>
          <a:xfrm>
            <a:off x="80964" y="4846678"/>
            <a:ext cx="4491036" cy="1323439"/>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The Archway Beauty Salon &amp; Clinic </a:t>
            </a:r>
            <a:r>
              <a:rPr lang="en-GB" b="0" dirty="0"/>
              <a:t>10% discount on all services except for Botox &amp; Fillers. You are required to bring a payslip or proof of employment (e.g., BC Security Pass) at each time of payment.  Based in Aylesbury</a:t>
            </a:r>
          </a:p>
        </p:txBody>
      </p:sp>
      <p:sp>
        <p:nvSpPr>
          <p:cNvPr id="21" name="TextBox 20">
            <a:extLst>
              <a:ext uri="{FF2B5EF4-FFF2-40B4-BE49-F238E27FC236}">
                <a16:creationId xmlns:a16="http://schemas.microsoft.com/office/drawing/2014/main" id="{04C8D762-8B8F-4BB4-A199-2BC49F4E8E02}"/>
              </a:ext>
            </a:extLst>
          </p:cNvPr>
          <p:cNvSpPr txBox="1"/>
          <p:nvPr/>
        </p:nvSpPr>
        <p:spPr>
          <a:xfrm>
            <a:off x="4743452" y="2685724"/>
            <a:ext cx="4233858" cy="1815882"/>
          </a:xfrm>
          <a:prstGeom prst="rect">
            <a:avLst/>
          </a:prstGeom>
          <a:noFill/>
          <a:ln w="12700">
            <a:solidFill>
              <a:srgbClr val="92D050"/>
            </a:solidFill>
          </a:ln>
        </p:spPr>
        <p:txBody>
          <a:bodyPr wrap="square">
            <a:spAutoFit/>
          </a:bodyPr>
          <a:lstStyle>
            <a:defPPr>
              <a:defRPr lang="en-US"/>
            </a:defPPr>
            <a:lvl1pPr>
              <a:defRPr sz="1600" b="1">
                <a:solidFill>
                  <a:schemeClr val="bg1"/>
                </a:solidFill>
              </a:defRPr>
            </a:lvl1pPr>
          </a:lstStyle>
          <a:p>
            <a:r>
              <a:rPr lang="en-GB" dirty="0"/>
              <a:t>Mi Skincare </a:t>
            </a:r>
            <a:r>
              <a:rPr lang="en-GB" b="0" dirty="0"/>
              <a:t>Clinic is an advanced aesthetics clinic in Aylesbury offering a range of treatments including laser hair removal, dermaplaning, Chemical peels, </a:t>
            </a:r>
            <a:r>
              <a:rPr lang="en-GB" b="0" dirty="0" err="1"/>
              <a:t>Hydrafacial</a:t>
            </a:r>
            <a:r>
              <a:rPr lang="en-GB" b="0" dirty="0"/>
              <a:t>, </a:t>
            </a:r>
            <a:r>
              <a:rPr lang="en-GB" b="0" dirty="0" err="1"/>
              <a:t>Emsculpt</a:t>
            </a:r>
            <a:r>
              <a:rPr lang="en-GB" b="0" dirty="0"/>
              <a:t> &amp; many more. All appointments require a consultation.</a:t>
            </a:r>
          </a:p>
          <a:p>
            <a:r>
              <a:rPr lang="en-GB" b="0" dirty="0"/>
              <a:t>Employees receive a 10% discount on all treatments excluding Botox and fillers.</a:t>
            </a:r>
          </a:p>
        </p:txBody>
      </p:sp>
      <p:sp>
        <p:nvSpPr>
          <p:cNvPr id="23" name="TextBox 22">
            <a:extLst>
              <a:ext uri="{FF2B5EF4-FFF2-40B4-BE49-F238E27FC236}">
                <a16:creationId xmlns:a16="http://schemas.microsoft.com/office/drawing/2014/main" id="{5CA104AF-2EF7-4F29-A373-49A22DF537B9}"/>
              </a:ext>
            </a:extLst>
          </p:cNvPr>
          <p:cNvSpPr txBox="1"/>
          <p:nvPr/>
        </p:nvSpPr>
        <p:spPr>
          <a:xfrm>
            <a:off x="2078831" y="780843"/>
            <a:ext cx="7065169" cy="461665"/>
          </a:xfrm>
          <a:prstGeom prst="rect">
            <a:avLst/>
          </a:prstGeom>
          <a:noFill/>
        </p:spPr>
        <p:txBody>
          <a:bodyPr wrap="square">
            <a:spAutoFit/>
          </a:bodyPr>
          <a:lstStyle/>
          <a:p>
            <a:r>
              <a:rPr lang="en-GB" sz="1200" dirty="0">
                <a:solidFill>
                  <a:schemeClr val="bg1"/>
                </a:solidFill>
              </a:rPr>
              <a:t>Offers are provided to staff on a voluntary basis and may be changed or withdrawn at any time. If you become aware of a discount being removed, please contact the HR Service Desk</a:t>
            </a:r>
          </a:p>
        </p:txBody>
      </p:sp>
    </p:spTree>
    <p:extLst>
      <p:ext uri="{BB962C8B-B14F-4D97-AF65-F5344CB8AC3E}">
        <p14:creationId xmlns:p14="http://schemas.microsoft.com/office/powerpoint/2010/main" val="6811448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ckinghamshire-Council-standard-template.pptx" id="{6DBBCA43-1E78-44F7-B3F1-2DED6FDDB259}" vid="{2100AB8F-722E-42DD-8E30-DC69B8A196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5cf8453-afa4-436f-86ed-bc629fae4e42">
      <Terms xmlns="http://schemas.microsoft.com/office/infopath/2007/PartnerControls"/>
    </lcf76f155ced4ddcb4097134ff3c332f>
    <TaxCatchAll xmlns="75062cdf-9697-483b-adb8-051d7f072ab4"/>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2FE465F66D7A348A8C5F93F1CBECE7C" ma:contentTypeVersion="13" ma:contentTypeDescription="Create a new document." ma:contentTypeScope="" ma:versionID="ee6ae5268e7b7e45f8ef1cdce60786af">
  <xsd:schema xmlns:xsd="http://www.w3.org/2001/XMLSchema" xmlns:xs="http://www.w3.org/2001/XMLSchema" xmlns:p="http://schemas.microsoft.com/office/2006/metadata/properties" xmlns:ns2="25cf8453-afa4-436f-86ed-bc629fae4e42" xmlns:ns3="75062cdf-9697-483b-adb8-051d7f072ab4" targetNamespace="http://schemas.microsoft.com/office/2006/metadata/properties" ma:root="true" ma:fieldsID="8ea64c56f46495c8c4d19d10d929e7e9" ns2:_="" ns3:_="">
    <xsd:import namespace="25cf8453-afa4-436f-86ed-bc629fae4e42"/>
    <xsd:import namespace="75062cdf-9697-483b-adb8-051d7f072ab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cf8453-afa4-436f-86ed-bc629fae4e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b4d032c-db19-4194-870d-d175fb5cbb8b"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062cdf-9697-483b-adb8-051d7f072ab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e188ea5c-7c93-4abd-bb33-439f96bab110}" ma:internalName="TaxCatchAll" ma:showField="CatchAllData" ma:web="75062cdf-9697-483b-adb8-051d7f072a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C1CCC1-0BE5-4F98-9E88-901FB0D48F6C}">
  <ds:schemaRefs>
    <ds:schemaRef ds:uri="http://schemas.microsoft.com/sharepoint/v3/contenttype/forms"/>
  </ds:schemaRefs>
</ds:datastoreItem>
</file>

<file path=customXml/itemProps2.xml><?xml version="1.0" encoding="utf-8"?>
<ds:datastoreItem xmlns:ds="http://schemas.openxmlformats.org/officeDocument/2006/customXml" ds:itemID="{AAAF88CA-F47B-4594-9BFA-32F88271A7AE}">
  <ds:schemaRefs>
    <ds:schemaRef ds:uri="http://www.w3.org/XML/1998/namespace"/>
    <ds:schemaRef ds:uri="http://purl.org/dc/elements/1.1/"/>
    <ds:schemaRef ds:uri="75062cdf-9697-483b-adb8-051d7f072ab4"/>
    <ds:schemaRef ds:uri="25cf8453-afa4-436f-86ed-bc629fae4e42"/>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466D83C1-7EBD-430E-9CAB-DEF3DA08B7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cf8453-afa4-436f-86ed-bc629fae4e42"/>
    <ds:schemaRef ds:uri="75062cdf-9697-483b-adb8-051d7f072a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184</TotalTime>
  <Words>4428</Words>
  <Application>Microsoft Office PowerPoint</Application>
  <PresentationFormat>On-screen Show (4:3)</PresentationFormat>
  <Paragraphs>234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Employee Benefits Posters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Lorna Fisher</dc:creator>
  <cp:lastModifiedBy>Lorna Fisher</cp:lastModifiedBy>
  <cp:revision>2</cp:revision>
  <dcterms:created xsi:type="dcterms:W3CDTF">2023-02-02T09:22:23Z</dcterms:created>
  <dcterms:modified xsi:type="dcterms:W3CDTF">2023-02-02T13:20:49Z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0x010100F2FE465F66D7A348A8C5F93F1CBECE7C</vt:lpwstr>
  </property>
</Properties>
</file>